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6" r:id="rId3"/>
    <p:sldId id="257" r:id="rId4"/>
    <p:sldId id="263" r:id="rId5"/>
    <p:sldId id="265" r:id="rId6"/>
    <p:sldId id="267" r:id="rId7"/>
    <p:sldId id="268" r:id="rId8"/>
    <p:sldId id="269" r:id="rId9"/>
    <p:sldId id="262" r:id="rId10"/>
    <p:sldId id="259" r:id="rId11"/>
    <p:sldId id="270" r:id="rId12"/>
    <p:sldId id="271" r:id="rId13"/>
    <p:sldId id="260" r:id="rId14"/>
    <p:sldId id="272" r:id="rId15"/>
    <p:sldId id="258" r:id="rId16"/>
    <p:sldId id="273" r:id="rId17"/>
    <p:sldId id="261" r:id="rId18"/>
    <p:sldId id="275" r:id="rId19"/>
    <p:sldId id="276" r:id="rId20"/>
    <p:sldId id="277" r:id="rId21"/>
    <p:sldId id="274" r:id="rId22"/>
    <p:sldId id="278"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1446"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B78BD9C-2562-48A5-B763-01BBA74C716F}" type="datetimeFigureOut">
              <a:rPr lang="en-US" smtClean="0"/>
              <a:t>1/28/2015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6FD51C-26F6-4FE7-A9C4-ACF247A21ED5}" type="slidenum">
              <a:rPr lang="en-US" smtClean="0"/>
              <a:t>‹#›</a:t>
            </a:fld>
            <a:endParaRPr lang="en-US"/>
          </a:p>
        </p:txBody>
      </p:sp>
    </p:spTree>
    <p:extLst>
      <p:ext uri="{BB962C8B-B14F-4D97-AF65-F5344CB8AC3E}">
        <p14:creationId xmlns:p14="http://schemas.microsoft.com/office/powerpoint/2010/main" val="3339710991"/>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B78BD9C-2562-48A5-B763-01BBA74C716F}" type="datetimeFigureOut">
              <a:rPr lang="en-US" smtClean="0"/>
              <a:t>1/28/2015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6FD51C-26F6-4FE7-A9C4-ACF247A21ED5}" type="slidenum">
              <a:rPr lang="en-US" smtClean="0"/>
              <a:t>‹#›</a:t>
            </a:fld>
            <a:endParaRPr lang="en-US"/>
          </a:p>
        </p:txBody>
      </p:sp>
    </p:spTree>
    <p:extLst>
      <p:ext uri="{BB962C8B-B14F-4D97-AF65-F5344CB8AC3E}">
        <p14:creationId xmlns:p14="http://schemas.microsoft.com/office/powerpoint/2010/main" val="1389879713"/>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B78BD9C-2562-48A5-B763-01BBA74C716F}" type="datetimeFigureOut">
              <a:rPr lang="en-US" smtClean="0"/>
              <a:t>1/28/2015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6FD51C-26F6-4FE7-A9C4-ACF247A21ED5}" type="slidenum">
              <a:rPr lang="en-US" smtClean="0"/>
              <a:t>‹#›</a:t>
            </a:fld>
            <a:endParaRPr lang="en-US"/>
          </a:p>
        </p:txBody>
      </p:sp>
    </p:spTree>
    <p:extLst>
      <p:ext uri="{BB962C8B-B14F-4D97-AF65-F5344CB8AC3E}">
        <p14:creationId xmlns:p14="http://schemas.microsoft.com/office/powerpoint/2010/main" val="1503201885"/>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B78BD9C-2562-48A5-B763-01BBA74C716F}" type="datetimeFigureOut">
              <a:rPr lang="en-US" smtClean="0"/>
              <a:t>1/28/2015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6FD51C-26F6-4FE7-A9C4-ACF247A21ED5}" type="slidenum">
              <a:rPr lang="en-US" smtClean="0"/>
              <a:t>‹#›</a:t>
            </a:fld>
            <a:endParaRPr lang="en-US"/>
          </a:p>
        </p:txBody>
      </p:sp>
    </p:spTree>
    <p:extLst>
      <p:ext uri="{BB962C8B-B14F-4D97-AF65-F5344CB8AC3E}">
        <p14:creationId xmlns:p14="http://schemas.microsoft.com/office/powerpoint/2010/main" val="1526282438"/>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B78BD9C-2562-48A5-B763-01BBA74C716F}" type="datetimeFigureOut">
              <a:rPr lang="en-US" smtClean="0"/>
              <a:t>1/28/2015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6FD51C-26F6-4FE7-A9C4-ACF247A21ED5}" type="slidenum">
              <a:rPr lang="en-US" smtClean="0"/>
              <a:t>‹#›</a:t>
            </a:fld>
            <a:endParaRPr lang="en-US"/>
          </a:p>
        </p:txBody>
      </p:sp>
    </p:spTree>
    <p:extLst>
      <p:ext uri="{BB962C8B-B14F-4D97-AF65-F5344CB8AC3E}">
        <p14:creationId xmlns:p14="http://schemas.microsoft.com/office/powerpoint/2010/main" val="3067683673"/>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B78BD9C-2562-48A5-B763-01BBA74C716F}" type="datetimeFigureOut">
              <a:rPr lang="en-US" smtClean="0"/>
              <a:t>1/28/2015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6FD51C-26F6-4FE7-A9C4-ACF247A21ED5}" type="slidenum">
              <a:rPr lang="en-US" smtClean="0"/>
              <a:t>‹#›</a:t>
            </a:fld>
            <a:endParaRPr lang="en-US"/>
          </a:p>
        </p:txBody>
      </p:sp>
    </p:spTree>
    <p:extLst>
      <p:ext uri="{BB962C8B-B14F-4D97-AF65-F5344CB8AC3E}">
        <p14:creationId xmlns:p14="http://schemas.microsoft.com/office/powerpoint/2010/main" val="4145915044"/>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B78BD9C-2562-48A5-B763-01BBA74C716F}" type="datetimeFigureOut">
              <a:rPr lang="en-US" smtClean="0"/>
              <a:t>1/28/2015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6FD51C-26F6-4FE7-A9C4-ACF247A21ED5}" type="slidenum">
              <a:rPr lang="en-US" smtClean="0"/>
              <a:t>‹#›</a:t>
            </a:fld>
            <a:endParaRPr lang="en-US"/>
          </a:p>
        </p:txBody>
      </p:sp>
    </p:spTree>
    <p:extLst>
      <p:ext uri="{BB962C8B-B14F-4D97-AF65-F5344CB8AC3E}">
        <p14:creationId xmlns:p14="http://schemas.microsoft.com/office/powerpoint/2010/main" val="3127127893"/>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B78BD9C-2562-48A5-B763-01BBA74C716F}" type="datetimeFigureOut">
              <a:rPr lang="en-US" smtClean="0"/>
              <a:t>1/28/2015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6FD51C-26F6-4FE7-A9C4-ACF247A21ED5}" type="slidenum">
              <a:rPr lang="en-US" smtClean="0"/>
              <a:t>‹#›</a:t>
            </a:fld>
            <a:endParaRPr lang="en-US"/>
          </a:p>
        </p:txBody>
      </p:sp>
    </p:spTree>
    <p:extLst>
      <p:ext uri="{BB962C8B-B14F-4D97-AF65-F5344CB8AC3E}">
        <p14:creationId xmlns:p14="http://schemas.microsoft.com/office/powerpoint/2010/main" val="574053801"/>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78BD9C-2562-48A5-B763-01BBA74C716F}" type="datetimeFigureOut">
              <a:rPr lang="en-US" smtClean="0"/>
              <a:t>1/28/2015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6FD51C-26F6-4FE7-A9C4-ACF247A21ED5}" type="slidenum">
              <a:rPr lang="en-US" smtClean="0"/>
              <a:t>‹#›</a:t>
            </a:fld>
            <a:endParaRPr lang="en-US"/>
          </a:p>
        </p:txBody>
      </p:sp>
    </p:spTree>
    <p:extLst>
      <p:ext uri="{BB962C8B-B14F-4D97-AF65-F5344CB8AC3E}">
        <p14:creationId xmlns:p14="http://schemas.microsoft.com/office/powerpoint/2010/main" val="2752725683"/>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78BD9C-2562-48A5-B763-01BBA74C716F}" type="datetimeFigureOut">
              <a:rPr lang="en-US" smtClean="0"/>
              <a:t>1/28/2015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6FD51C-26F6-4FE7-A9C4-ACF247A21ED5}" type="slidenum">
              <a:rPr lang="en-US" smtClean="0"/>
              <a:t>‹#›</a:t>
            </a:fld>
            <a:endParaRPr lang="en-US"/>
          </a:p>
        </p:txBody>
      </p:sp>
    </p:spTree>
    <p:extLst>
      <p:ext uri="{BB962C8B-B14F-4D97-AF65-F5344CB8AC3E}">
        <p14:creationId xmlns:p14="http://schemas.microsoft.com/office/powerpoint/2010/main" val="3558770871"/>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78BD9C-2562-48A5-B763-01BBA74C716F}" type="datetimeFigureOut">
              <a:rPr lang="en-US" smtClean="0"/>
              <a:t>1/28/2015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6FD51C-26F6-4FE7-A9C4-ACF247A21ED5}" type="slidenum">
              <a:rPr lang="en-US" smtClean="0"/>
              <a:t>‹#›</a:t>
            </a:fld>
            <a:endParaRPr lang="en-US"/>
          </a:p>
        </p:txBody>
      </p:sp>
    </p:spTree>
    <p:extLst>
      <p:ext uri="{BB962C8B-B14F-4D97-AF65-F5344CB8AC3E}">
        <p14:creationId xmlns:p14="http://schemas.microsoft.com/office/powerpoint/2010/main" val="1656644859"/>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78BD9C-2562-48A5-B763-01BBA74C716F}" type="datetimeFigureOut">
              <a:rPr lang="en-US" smtClean="0"/>
              <a:t>1/28/2015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6FD51C-26F6-4FE7-A9C4-ACF247A21ED5}" type="slidenum">
              <a:rPr lang="en-US" smtClean="0"/>
              <a:t>‹#›</a:t>
            </a:fld>
            <a:endParaRPr lang="en-US"/>
          </a:p>
        </p:txBody>
      </p:sp>
    </p:spTree>
    <p:extLst>
      <p:ext uri="{BB962C8B-B14F-4D97-AF65-F5344CB8AC3E}">
        <p14:creationId xmlns:p14="http://schemas.microsoft.com/office/powerpoint/2010/main" val="31523391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0" y="0"/>
            <a:ext cx="9144000" cy="1200329"/>
          </a:xfrm>
          <a:prstGeom prst="rect">
            <a:avLst/>
          </a:prstGeom>
          <a:noFill/>
        </p:spPr>
        <p:txBody>
          <a:bodyPr wrap="square" rtlCol="0">
            <a:spAutoFit/>
          </a:bodyPr>
          <a:lstStyle/>
          <a:p>
            <a:pPr algn="just">
              <a:tabLst>
                <a:tab pos="10058400" algn="r"/>
              </a:tabLst>
            </a:pPr>
            <a:r>
              <a:rPr lang="en-US" sz="3600" b="1" dirty="0" smtClean="0"/>
              <a:t>John 15.1-17	</a:t>
            </a:r>
            <a:r>
              <a:rPr lang="en-US" sz="3600" i="1" dirty="0" smtClean="0"/>
              <a:t>Vineyards near Shiloh in the </a:t>
            </a:r>
          </a:p>
          <a:p>
            <a:pPr algn="r"/>
            <a:r>
              <a:rPr lang="en-US" sz="3600" i="1" dirty="0" smtClean="0"/>
              <a:t>hill country of Ephraim in Israel</a:t>
            </a:r>
          </a:p>
        </p:txBody>
      </p:sp>
    </p:spTree>
    <p:extLst>
      <p:ext uri="{BB962C8B-B14F-4D97-AF65-F5344CB8AC3E}">
        <p14:creationId xmlns:p14="http://schemas.microsoft.com/office/powerpoint/2010/main" val="1089367659"/>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10978"/>
          <a:stretch/>
        </p:blipFill>
        <p:spPr>
          <a:xfrm>
            <a:off x="0" y="-18492"/>
            <a:ext cx="9144000" cy="6876492"/>
          </a:xfrm>
          <a:prstGeom prst="rect">
            <a:avLst/>
          </a:prstGeom>
        </p:spPr>
      </p:pic>
      <p:sp>
        <p:nvSpPr>
          <p:cNvPr id="3" name="TextBox 2"/>
          <p:cNvSpPr txBox="1"/>
          <p:nvPr/>
        </p:nvSpPr>
        <p:spPr>
          <a:xfrm>
            <a:off x="0" y="6334780"/>
            <a:ext cx="9144000" cy="523220"/>
          </a:xfrm>
          <a:prstGeom prst="rect">
            <a:avLst/>
          </a:prstGeom>
          <a:solidFill>
            <a:schemeClr val="accent2">
              <a:lumMod val="40000"/>
              <a:lumOff val="60000"/>
            </a:schemeClr>
          </a:solidFill>
        </p:spPr>
        <p:txBody>
          <a:bodyPr wrap="square" rtlCol="0">
            <a:spAutoFit/>
          </a:bodyPr>
          <a:lstStyle/>
          <a:p>
            <a:pPr algn="ctr"/>
            <a:r>
              <a:rPr lang="en-US" sz="2800" dirty="0" smtClean="0"/>
              <a:t>grape vines image © 2012 Todd Bolen / BiblePlaces.com</a:t>
            </a:r>
            <a:endParaRPr lang="en-US" sz="2800" dirty="0"/>
          </a:p>
        </p:txBody>
      </p:sp>
      <p:sp>
        <p:nvSpPr>
          <p:cNvPr id="7" name="TextBox 6"/>
          <p:cNvSpPr txBox="1"/>
          <p:nvPr/>
        </p:nvSpPr>
        <p:spPr>
          <a:xfrm>
            <a:off x="0" y="0"/>
            <a:ext cx="9144000" cy="2062103"/>
          </a:xfrm>
          <a:prstGeom prst="rect">
            <a:avLst/>
          </a:prstGeom>
          <a:solidFill>
            <a:schemeClr val="accent1">
              <a:lumMod val="40000"/>
              <a:lumOff val="60000"/>
            </a:schemeClr>
          </a:solidFill>
        </p:spPr>
        <p:txBody>
          <a:bodyPr wrap="square" rtlCol="0">
            <a:spAutoFit/>
          </a:bodyPr>
          <a:lstStyle/>
          <a:p>
            <a:r>
              <a:rPr lang="en-US" sz="3200" dirty="0"/>
              <a:t>John 15.7-8: </a:t>
            </a:r>
            <a:r>
              <a:rPr lang="en-US" sz="3200" dirty="0" smtClean="0"/>
              <a:t>“</a:t>
            </a:r>
            <a:r>
              <a:rPr lang="en-US" sz="3200" dirty="0"/>
              <a:t>If you remain in me and my words remain in you, ask whatever you want, and it will be done for you.  My Father is honored by this, that you bear much fruit and show that you are my disciples.”</a:t>
            </a:r>
          </a:p>
        </p:txBody>
      </p:sp>
    </p:spTree>
    <p:extLst>
      <p:ext uri="{BB962C8B-B14F-4D97-AF65-F5344CB8AC3E}">
        <p14:creationId xmlns:p14="http://schemas.microsoft.com/office/powerpoint/2010/main" val="286338657"/>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10978"/>
          <a:stretch/>
        </p:blipFill>
        <p:spPr>
          <a:xfrm>
            <a:off x="0" y="-18492"/>
            <a:ext cx="9144000" cy="6876492"/>
          </a:xfrm>
          <a:prstGeom prst="rect">
            <a:avLst/>
          </a:prstGeom>
        </p:spPr>
      </p:pic>
      <p:sp>
        <p:nvSpPr>
          <p:cNvPr id="7" name="TextBox 6"/>
          <p:cNvSpPr txBox="1"/>
          <p:nvPr/>
        </p:nvSpPr>
        <p:spPr>
          <a:xfrm>
            <a:off x="0" y="0"/>
            <a:ext cx="9144000" cy="2062103"/>
          </a:xfrm>
          <a:prstGeom prst="rect">
            <a:avLst/>
          </a:prstGeom>
          <a:solidFill>
            <a:schemeClr val="accent1">
              <a:lumMod val="50000"/>
            </a:schemeClr>
          </a:solidFill>
        </p:spPr>
        <p:txBody>
          <a:bodyPr wrap="square" rtlCol="0">
            <a:spAutoFit/>
          </a:bodyPr>
          <a:lstStyle/>
          <a:p>
            <a:r>
              <a:rPr lang="en-US" sz="3200" dirty="0">
                <a:solidFill>
                  <a:schemeClr val="bg1"/>
                </a:solidFill>
              </a:rPr>
              <a:t>John 15.7-8: </a:t>
            </a:r>
            <a:r>
              <a:rPr lang="en-US" sz="3200" dirty="0" smtClean="0">
                <a:solidFill>
                  <a:schemeClr val="bg1"/>
                </a:solidFill>
              </a:rPr>
              <a:t>“</a:t>
            </a:r>
            <a:r>
              <a:rPr lang="en-US" sz="3200" u="sng" dirty="0">
                <a:solidFill>
                  <a:srgbClr val="FFFF00"/>
                </a:solidFill>
              </a:rPr>
              <a:t>If you remain in me and my words remain in you</a:t>
            </a:r>
            <a:r>
              <a:rPr lang="en-US" sz="3200" dirty="0">
                <a:solidFill>
                  <a:schemeClr val="bg1"/>
                </a:solidFill>
              </a:rPr>
              <a:t>, ask whatever you want, and it will be done for you.  My Father is honored by this, that you bear much fruit and show that you are my disciples.”</a:t>
            </a:r>
          </a:p>
        </p:txBody>
      </p:sp>
    </p:spTree>
    <p:extLst>
      <p:ext uri="{BB962C8B-B14F-4D97-AF65-F5344CB8AC3E}">
        <p14:creationId xmlns:p14="http://schemas.microsoft.com/office/powerpoint/2010/main" val="772552865"/>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10978"/>
          <a:stretch/>
        </p:blipFill>
        <p:spPr>
          <a:xfrm>
            <a:off x="0" y="-18492"/>
            <a:ext cx="9144000" cy="6876492"/>
          </a:xfrm>
          <a:prstGeom prst="rect">
            <a:avLst/>
          </a:prstGeom>
        </p:spPr>
      </p:pic>
      <p:sp>
        <p:nvSpPr>
          <p:cNvPr id="7" name="TextBox 6"/>
          <p:cNvSpPr txBox="1"/>
          <p:nvPr/>
        </p:nvSpPr>
        <p:spPr>
          <a:xfrm>
            <a:off x="0" y="0"/>
            <a:ext cx="9144000" cy="2062103"/>
          </a:xfrm>
          <a:prstGeom prst="rect">
            <a:avLst/>
          </a:prstGeom>
          <a:solidFill>
            <a:schemeClr val="accent1">
              <a:lumMod val="50000"/>
            </a:schemeClr>
          </a:solidFill>
        </p:spPr>
        <p:txBody>
          <a:bodyPr wrap="square" rtlCol="0">
            <a:spAutoFit/>
          </a:bodyPr>
          <a:lstStyle/>
          <a:p>
            <a:r>
              <a:rPr lang="en-US" sz="3200" dirty="0">
                <a:solidFill>
                  <a:schemeClr val="bg1"/>
                </a:solidFill>
              </a:rPr>
              <a:t>John 15.7-8: </a:t>
            </a:r>
            <a:r>
              <a:rPr lang="en-US" sz="3200" dirty="0" smtClean="0">
                <a:solidFill>
                  <a:schemeClr val="bg1"/>
                </a:solidFill>
              </a:rPr>
              <a:t>“</a:t>
            </a:r>
            <a:r>
              <a:rPr lang="en-US" sz="3200" dirty="0">
                <a:solidFill>
                  <a:schemeClr val="bg1"/>
                </a:solidFill>
              </a:rPr>
              <a:t>If you remain in me and my words remain in you, ask whatever you want, and it will be done for you.  </a:t>
            </a:r>
            <a:r>
              <a:rPr lang="en-US" sz="3200" u="sng" dirty="0">
                <a:solidFill>
                  <a:srgbClr val="FFFF00"/>
                </a:solidFill>
              </a:rPr>
              <a:t>My Father is honored by this</a:t>
            </a:r>
            <a:r>
              <a:rPr lang="en-US" sz="3200" dirty="0">
                <a:solidFill>
                  <a:schemeClr val="bg1"/>
                </a:solidFill>
              </a:rPr>
              <a:t>, that you bear much fruit and show that you are my disciples.”</a:t>
            </a:r>
          </a:p>
        </p:txBody>
      </p:sp>
    </p:spTree>
    <p:extLst>
      <p:ext uri="{BB962C8B-B14F-4D97-AF65-F5344CB8AC3E}">
        <p14:creationId xmlns:p14="http://schemas.microsoft.com/office/powerpoint/2010/main" val="356562616"/>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4361" t="6307" r="25635" b="33687"/>
          <a:stretch/>
        </p:blipFill>
        <p:spPr>
          <a:xfrm>
            <a:off x="0" y="0"/>
            <a:ext cx="9144000" cy="6858000"/>
          </a:xfrm>
          <a:prstGeom prst="rect">
            <a:avLst/>
          </a:prstGeom>
        </p:spPr>
      </p:pic>
      <p:sp>
        <p:nvSpPr>
          <p:cNvPr id="3" name="TextBox 2"/>
          <p:cNvSpPr txBox="1"/>
          <p:nvPr/>
        </p:nvSpPr>
        <p:spPr>
          <a:xfrm>
            <a:off x="0" y="6334780"/>
            <a:ext cx="9144000" cy="523220"/>
          </a:xfrm>
          <a:prstGeom prst="rect">
            <a:avLst/>
          </a:prstGeom>
          <a:solidFill>
            <a:schemeClr val="accent6">
              <a:lumMod val="60000"/>
              <a:lumOff val="40000"/>
            </a:schemeClr>
          </a:solidFill>
        </p:spPr>
        <p:txBody>
          <a:bodyPr wrap="square" rtlCol="0">
            <a:spAutoFit/>
          </a:bodyPr>
          <a:lstStyle/>
          <a:p>
            <a:pPr algn="ctr"/>
            <a:r>
              <a:rPr lang="en-US" sz="2800" dirty="0" smtClean="0"/>
              <a:t>grape vines image © 2012 Todd Bolen / BiblePlaces.com</a:t>
            </a:r>
            <a:endParaRPr lang="en-US" sz="2800" dirty="0"/>
          </a:p>
        </p:txBody>
      </p:sp>
      <p:sp>
        <p:nvSpPr>
          <p:cNvPr id="6" name="TextBox 5"/>
          <p:cNvSpPr txBox="1"/>
          <p:nvPr/>
        </p:nvSpPr>
        <p:spPr>
          <a:xfrm>
            <a:off x="0" y="0"/>
            <a:ext cx="9144000" cy="3046988"/>
          </a:xfrm>
          <a:prstGeom prst="rect">
            <a:avLst/>
          </a:prstGeom>
          <a:solidFill>
            <a:schemeClr val="accent1">
              <a:lumMod val="40000"/>
              <a:lumOff val="60000"/>
            </a:schemeClr>
          </a:solidFill>
        </p:spPr>
        <p:txBody>
          <a:bodyPr wrap="square" rtlCol="0">
            <a:spAutoFit/>
          </a:bodyPr>
          <a:lstStyle/>
          <a:p>
            <a:r>
              <a:rPr lang="en-US" sz="3200" dirty="0"/>
              <a:t>John 15.9-11: </a:t>
            </a:r>
            <a:r>
              <a:rPr lang="en-US" sz="3200" dirty="0" smtClean="0"/>
              <a:t>“</a:t>
            </a:r>
            <a:r>
              <a:rPr lang="en-US" sz="3200" dirty="0"/>
              <a:t>Just as the Father has loved me, I have also loved you; remain in my love.  If you obey my commandments, you will remain in my love, just as I have obeyed my Father's commandments and remain in his love.  I have told you these things so that my joy may be in you, and your joy may be complete.”</a:t>
            </a:r>
          </a:p>
        </p:txBody>
      </p:sp>
    </p:spTree>
    <p:extLst>
      <p:ext uri="{BB962C8B-B14F-4D97-AF65-F5344CB8AC3E}">
        <p14:creationId xmlns:p14="http://schemas.microsoft.com/office/powerpoint/2010/main" val="3025220809"/>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4361" t="6307" r="25635" b="33687"/>
          <a:stretch/>
        </p:blipFill>
        <p:spPr>
          <a:xfrm>
            <a:off x="0" y="0"/>
            <a:ext cx="9144000" cy="6858000"/>
          </a:xfrm>
          <a:prstGeom prst="rect">
            <a:avLst/>
          </a:prstGeom>
        </p:spPr>
      </p:pic>
      <p:sp>
        <p:nvSpPr>
          <p:cNvPr id="6" name="TextBox 5"/>
          <p:cNvSpPr txBox="1"/>
          <p:nvPr/>
        </p:nvSpPr>
        <p:spPr>
          <a:xfrm>
            <a:off x="0" y="0"/>
            <a:ext cx="9144000" cy="3046988"/>
          </a:xfrm>
          <a:prstGeom prst="rect">
            <a:avLst/>
          </a:prstGeom>
          <a:solidFill>
            <a:schemeClr val="accent1">
              <a:lumMod val="50000"/>
            </a:schemeClr>
          </a:solidFill>
        </p:spPr>
        <p:txBody>
          <a:bodyPr wrap="square" rtlCol="0">
            <a:spAutoFit/>
          </a:bodyPr>
          <a:lstStyle/>
          <a:p>
            <a:r>
              <a:rPr lang="en-US" sz="3200" dirty="0">
                <a:solidFill>
                  <a:schemeClr val="bg1"/>
                </a:solidFill>
              </a:rPr>
              <a:t>John 15.9-11: </a:t>
            </a:r>
            <a:r>
              <a:rPr lang="en-US" sz="3200" dirty="0" smtClean="0">
                <a:solidFill>
                  <a:schemeClr val="bg1"/>
                </a:solidFill>
              </a:rPr>
              <a:t>“</a:t>
            </a:r>
            <a:r>
              <a:rPr lang="en-US" sz="3200" dirty="0">
                <a:solidFill>
                  <a:schemeClr val="bg1"/>
                </a:solidFill>
              </a:rPr>
              <a:t>Just as the Father has loved me, I have also loved you; remain in my love.  If you obey my commandments, you will remain in my love, just as I have obeyed my Father's commandments and remain in his love.  </a:t>
            </a:r>
            <a:r>
              <a:rPr lang="en-US" sz="3200" u="sng" dirty="0">
                <a:solidFill>
                  <a:srgbClr val="FFFF00"/>
                </a:solidFill>
              </a:rPr>
              <a:t>I have told you these things so that my joy may be in you, and your joy may be complete.</a:t>
            </a:r>
            <a:r>
              <a:rPr lang="en-US" sz="3200" dirty="0">
                <a:solidFill>
                  <a:schemeClr val="bg1"/>
                </a:solidFill>
              </a:rPr>
              <a:t>”</a:t>
            </a:r>
          </a:p>
        </p:txBody>
      </p:sp>
    </p:spTree>
    <p:extLst>
      <p:ext uri="{BB962C8B-B14F-4D97-AF65-F5344CB8AC3E}">
        <p14:creationId xmlns:p14="http://schemas.microsoft.com/office/powerpoint/2010/main" val="1247228342"/>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7258" t="18679" r="27313" b="30423"/>
          <a:stretch/>
        </p:blipFill>
        <p:spPr>
          <a:xfrm>
            <a:off x="0" y="0"/>
            <a:ext cx="9144000" cy="6858000"/>
          </a:xfrm>
          <a:prstGeom prst="rect">
            <a:avLst/>
          </a:prstGeom>
        </p:spPr>
      </p:pic>
      <p:sp>
        <p:nvSpPr>
          <p:cNvPr id="3" name="TextBox 2"/>
          <p:cNvSpPr txBox="1"/>
          <p:nvPr/>
        </p:nvSpPr>
        <p:spPr>
          <a:xfrm>
            <a:off x="0" y="6334780"/>
            <a:ext cx="9144000" cy="523220"/>
          </a:xfrm>
          <a:prstGeom prst="rect">
            <a:avLst/>
          </a:prstGeom>
          <a:solidFill>
            <a:schemeClr val="accent6">
              <a:lumMod val="60000"/>
              <a:lumOff val="40000"/>
            </a:schemeClr>
          </a:solidFill>
        </p:spPr>
        <p:txBody>
          <a:bodyPr wrap="square" rtlCol="0">
            <a:spAutoFit/>
          </a:bodyPr>
          <a:lstStyle/>
          <a:p>
            <a:pPr algn="ctr"/>
            <a:r>
              <a:rPr lang="en-US" sz="2800" dirty="0" smtClean="0"/>
              <a:t>grape vines image © 2012 Todd Bolen / BiblePlaces.com</a:t>
            </a:r>
            <a:endParaRPr lang="en-US" sz="2800" dirty="0"/>
          </a:p>
        </p:txBody>
      </p:sp>
      <p:sp>
        <p:nvSpPr>
          <p:cNvPr id="6" name="TextBox 5"/>
          <p:cNvSpPr txBox="1"/>
          <p:nvPr/>
        </p:nvSpPr>
        <p:spPr>
          <a:xfrm>
            <a:off x="0" y="0"/>
            <a:ext cx="9144000" cy="2062103"/>
          </a:xfrm>
          <a:prstGeom prst="rect">
            <a:avLst/>
          </a:prstGeom>
          <a:solidFill>
            <a:schemeClr val="accent1">
              <a:lumMod val="40000"/>
              <a:lumOff val="60000"/>
            </a:schemeClr>
          </a:solidFill>
        </p:spPr>
        <p:txBody>
          <a:bodyPr wrap="square" rtlCol="0">
            <a:spAutoFit/>
          </a:bodyPr>
          <a:lstStyle/>
          <a:p>
            <a:r>
              <a:rPr lang="en-US" sz="3200" dirty="0"/>
              <a:t>John 15.12-13: </a:t>
            </a:r>
            <a:r>
              <a:rPr lang="en-US" sz="3200" dirty="0" smtClean="0"/>
              <a:t> </a:t>
            </a:r>
            <a:r>
              <a:rPr lang="en-US" sz="3200" dirty="0"/>
              <a:t>“My commandment is this– to love one another just as I have loved you.  No one has greater love than this– that one lays down his life for his friends.”</a:t>
            </a:r>
          </a:p>
        </p:txBody>
      </p:sp>
    </p:spTree>
    <p:extLst>
      <p:ext uri="{BB962C8B-B14F-4D97-AF65-F5344CB8AC3E}">
        <p14:creationId xmlns:p14="http://schemas.microsoft.com/office/powerpoint/2010/main" val="96162838"/>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2748" r="24172"/>
          <a:stretch/>
        </p:blipFill>
        <p:spPr>
          <a:xfrm>
            <a:off x="0" y="0"/>
            <a:ext cx="3017520" cy="6858000"/>
          </a:xfrm>
          <a:prstGeom prst="rect">
            <a:avLst/>
          </a:prstGeom>
        </p:spPr>
      </p:pic>
      <p:sp>
        <p:nvSpPr>
          <p:cNvPr id="5" name="TextBox 4"/>
          <p:cNvSpPr txBox="1"/>
          <p:nvPr/>
        </p:nvSpPr>
        <p:spPr>
          <a:xfrm>
            <a:off x="2984500" y="0"/>
            <a:ext cx="6159500" cy="6986528"/>
          </a:xfrm>
          <a:prstGeom prst="rect">
            <a:avLst/>
          </a:prstGeom>
          <a:solidFill>
            <a:schemeClr val="accent1">
              <a:lumMod val="50000"/>
            </a:schemeClr>
          </a:solidFill>
        </p:spPr>
        <p:txBody>
          <a:bodyPr wrap="square" rtlCol="0">
            <a:spAutoFit/>
          </a:bodyPr>
          <a:lstStyle/>
          <a:p>
            <a:pPr>
              <a:tabLst>
                <a:tab pos="10058400" algn="r"/>
              </a:tabLst>
            </a:pPr>
            <a:r>
              <a:rPr lang="en-US" sz="3200" dirty="0">
                <a:solidFill>
                  <a:schemeClr val="bg1"/>
                </a:solidFill>
              </a:rPr>
              <a:t>John 15.14-17:  </a:t>
            </a:r>
            <a:r>
              <a:rPr lang="en-US" sz="3200" dirty="0" smtClean="0">
                <a:solidFill>
                  <a:schemeClr val="bg1"/>
                </a:solidFill>
              </a:rPr>
              <a:t>“</a:t>
            </a:r>
            <a:r>
              <a:rPr lang="en-US" sz="3200" u="sng" dirty="0">
                <a:solidFill>
                  <a:srgbClr val="FFFF00"/>
                </a:solidFill>
              </a:rPr>
              <a:t>You are my friends if you do what I command you</a:t>
            </a:r>
            <a:r>
              <a:rPr lang="en-US" sz="3200" dirty="0">
                <a:solidFill>
                  <a:schemeClr val="bg1"/>
                </a:solidFill>
              </a:rPr>
              <a:t>.  I no longer call you slaves, because the slave does not understand what his master is doing. But </a:t>
            </a:r>
            <a:r>
              <a:rPr lang="en-US" sz="3200" u="sng" dirty="0">
                <a:solidFill>
                  <a:srgbClr val="FFFF00"/>
                </a:solidFill>
              </a:rPr>
              <a:t>I have called you friends, because I have revealed to you everything I heard from my Father</a:t>
            </a:r>
            <a:r>
              <a:rPr lang="en-US" sz="3200" dirty="0">
                <a:solidFill>
                  <a:schemeClr val="bg1"/>
                </a:solidFill>
              </a:rPr>
              <a:t>.  You did not choose me, but I chose you and appointed you to go and bear fruit, fruit that remains, so that whatever you ask the Father in my name he will give you.  This I command you– to love one another</a:t>
            </a:r>
            <a:r>
              <a:rPr lang="en-US" sz="3200" dirty="0" smtClean="0">
                <a:solidFill>
                  <a:schemeClr val="bg1"/>
                </a:solidFill>
              </a:rPr>
              <a:t>.”</a:t>
            </a:r>
          </a:p>
        </p:txBody>
      </p:sp>
      <p:sp>
        <p:nvSpPr>
          <p:cNvPr id="4" name="TextBox 3"/>
          <p:cNvSpPr txBox="1"/>
          <p:nvPr/>
        </p:nvSpPr>
        <p:spPr>
          <a:xfrm>
            <a:off x="0" y="0"/>
            <a:ext cx="477054" cy="6858000"/>
          </a:xfrm>
          <a:prstGeom prst="rect">
            <a:avLst/>
          </a:prstGeom>
          <a:solidFill>
            <a:schemeClr val="bg2">
              <a:lumMod val="75000"/>
            </a:schemeClr>
          </a:solidFill>
        </p:spPr>
        <p:txBody>
          <a:bodyPr vert="vert" wrap="square" rtlCol="0">
            <a:spAutoFit/>
          </a:bodyPr>
          <a:lstStyle/>
          <a:p>
            <a:r>
              <a:rPr lang="en-US" sz="1900" dirty="0" smtClean="0"/>
              <a:t>Eric Matson Collection; © 2009 Todd Bolen/LifeintheHolyLand.com</a:t>
            </a:r>
            <a:endParaRPr lang="en-US" sz="1900" dirty="0"/>
          </a:p>
        </p:txBody>
      </p:sp>
    </p:spTree>
    <p:extLst>
      <p:ext uri="{BB962C8B-B14F-4D97-AF65-F5344CB8AC3E}">
        <p14:creationId xmlns:p14="http://schemas.microsoft.com/office/powerpoint/2010/main" val="1742994877"/>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35090" b="8998"/>
          <a:stretch/>
        </p:blipFill>
        <p:spPr>
          <a:xfrm>
            <a:off x="0" y="0"/>
            <a:ext cx="9144000" cy="6858000"/>
          </a:xfrm>
          <a:prstGeom prst="rect">
            <a:avLst/>
          </a:prstGeom>
        </p:spPr>
      </p:pic>
      <p:sp>
        <p:nvSpPr>
          <p:cNvPr id="3" name="TextBox 2"/>
          <p:cNvSpPr txBox="1"/>
          <p:nvPr/>
        </p:nvSpPr>
        <p:spPr>
          <a:xfrm>
            <a:off x="0" y="5903893"/>
            <a:ext cx="9144000" cy="954107"/>
          </a:xfrm>
          <a:prstGeom prst="rect">
            <a:avLst/>
          </a:prstGeom>
          <a:solidFill>
            <a:schemeClr val="bg2">
              <a:lumMod val="75000"/>
            </a:schemeClr>
          </a:solidFill>
        </p:spPr>
        <p:txBody>
          <a:bodyPr wrap="square" rtlCol="0">
            <a:spAutoFit/>
          </a:bodyPr>
          <a:lstStyle/>
          <a:p>
            <a:pPr algn="ctr"/>
            <a:r>
              <a:rPr lang="en-US" sz="2800" dirty="0" smtClean="0"/>
              <a:t>grapes image from Eric Matson Collection</a:t>
            </a:r>
          </a:p>
          <a:p>
            <a:pPr algn="ctr"/>
            <a:r>
              <a:rPr lang="en-US" sz="2800" dirty="0" smtClean="0"/>
              <a:t>© 2009 Todd Bolen / LifeintheHolyLand.com</a:t>
            </a:r>
            <a:endParaRPr lang="en-US" sz="2800" dirty="0"/>
          </a:p>
        </p:txBody>
      </p:sp>
      <p:sp>
        <p:nvSpPr>
          <p:cNvPr id="6" name="TextBox 5"/>
          <p:cNvSpPr txBox="1"/>
          <p:nvPr/>
        </p:nvSpPr>
        <p:spPr>
          <a:xfrm>
            <a:off x="0" y="0"/>
            <a:ext cx="9144000" cy="2554545"/>
          </a:xfrm>
          <a:prstGeom prst="rect">
            <a:avLst/>
          </a:prstGeom>
          <a:solidFill>
            <a:schemeClr val="accent1">
              <a:lumMod val="40000"/>
              <a:lumOff val="60000"/>
            </a:schemeClr>
          </a:solidFill>
        </p:spPr>
        <p:txBody>
          <a:bodyPr wrap="square" rtlCol="0">
            <a:spAutoFit/>
          </a:bodyPr>
          <a:lstStyle/>
          <a:p>
            <a:r>
              <a:rPr lang="en-US" sz="3200" dirty="0"/>
              <a:t>John </a:t>
            </a:r>
            <a:r>
              <a:rPr lang="en-US" sz="3200" dirty="0" smtClean="0"/>
              <a:t>15.16-17: “</a:t>
            </a:r>
            <a:r>
              <a:rPr lang="en-US" sz="3200" dirty="0"/>
              <a:t>You did not choose me, but I chose you and appointed you to go and bear fruit, fruit that remains, so that whatever you ask the Father in my name he will give you.  This I command you– to love one another</a:t>
            </a:r>
            <a:r>
              <a:rPr lang="en-US" sz="3200" dirty="0" smtClean="0"/>
              <a:t>.”</a:t>
            </a:r>
            <a:endParaRPr lang="en-US" sz="3200" dirty="0"/>
          </a:p>
        </p:txBody>
      </p:sp>
    </p:spTree>
    <p:extLst>
      <p:ext uri="{BB962C8B-B14F-4D97-AF65-F5344CB8AC3E}">
        <p14:creationId xmlns:p14="http://schemas.microsoft.com/office/powerpoint/2010/main" val="3403049714"/>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35090" b="8998"/>
          <a:stretch/>
        </p:blipFill>
        <p:spPr>
          <a:xfrm>
            <a:off x="0" y="0"/>
            <a:ext cx="9144000" cy="6858000"/>
          </a:xfrm>
          <a:prstGeom prst="rect">
            <a:avLst/>
          </a:prstGeom>
        </p:spPr>
      </p:pic>
      <p:sp>
        <p:nvSpPr>
          <p:cNvPr id="6" name="TextBox 5"/>
          <p:cNvSpPr txBox="1"/>
          <p:nvPr/>
        </p:nvSpPr>
        <p:spPr>
          <a:xfrm>
            <a:off x="0" y="0"/>
            <a:ext cx="9144000" cy="3539430"/>
          </a:xfrm>
          <a:prstGeom prst="rect">
            <a:avLst/>
          </a:prstGeom>
          <a:solidFill>
            <a:schemeClr val="accent1">
              <a:lumMod val="50000"/>
            </a:schemeClr>
          </a:solidFill>
        </p:spPr>
        <p:txBody>
          <a:bodyPr wrap="square" rtlCol="0">
            <a:spAutoFit/>
          </a:bodyPr>
          <a:lstStyle/>
          <a:p>
            <a:r>
              <a:rPr lang="en-US" sz="3200" dirty="0" smtClean="0">
                <a:solidFill>
                  <a:srgbClr val="FFFF00"/>
                </a:solidFill>
              </a:rPr>
              <a:t>Reflect God’s character</a:t>
            </a:r>
          </a:p>
          <a:p>
            <a:pPr algn="r"/>
            <a:r>
              <a:rPr lang="en-US" sz="3200" dirty="0" smtClean="0"/>
              <a:t>	</a:t>
            </a:r>
            <a:r>
              <a:rPr lang="en-US" sz="3200" dirty="0" smtClean="0">
                <a:solidFill>
                  <a:schemeClr val="bg1"/>
                </a:solidFill>
              </a:rPr>
              <a:t>share God’s values, ethics, priorities</a:t>
            </a:r>
          </a:p>
          <a:p>
            <a:r>
              <a:rPr lang="en-US" sz="3200" dirty="0" smtClean="0">
                <a:solidFill>
                  <a:srgbClr val="FFFF00"/>
                </a:solidFill>
              </a:rPr>
              <a:t>Represent God</a:t>
            </a:r>
          </a:p>
          <a:p>
            <a:pPr algn="r"/>
            <a:r>
              <a:rPr lang="en-US" sz="3200" dirty="0" smtClean="0"/>
              <a:t>	</a:t>
            </a:r>
            <a:r>
              <a:rPr lang="en-US" sz="3200" dirty="0" smtClean="0">
                <a:solidFill>
                  <a:schemeClr val="bg1"/>
                </a:solidFill>
              </a:rPr>
              <a:t>live like Christ, ministering to others</a:t>
            </a:r>
          </a:p>
          <a:p>
            <a:r>
              <a:rPr lang="en-US" sz="3200" dirty="0" smtClean="0">
                <a:solidFill>
                  <a:srgbClr val="FFFF00"/>
                </a:solidFill>
              </a:rPr>
              <a:t>Fulfill obligations to God</a:t>
            </a:r>
          </a:p>
          <a:p>
            <a:r>
              <a:rPr lang="en-US" sz="3200" dirty="0"/>
              <a:t>	</a:t>
            </a:r>
            <a:r>
              <a:rPr lang="en-US" sz="3200" dirty="0" smtClean="0"/>
              <a:t>	</a:t>
            </a:r>
            <a:r>
              <a:rPr lang="en-US" sz="3200" dirty="0" smtClean="0">
                <a:solidFill>
                  <a:schemeClr val="bg1"/>
                </a:solidFill>
              </a:rPr>
              <a:t>obey the commands of Christ</a:t>
            </a:r>
          </a:p>
          <a:p>
            <a:pPr algn="r"/>
            <a:r>
              <a:rPr lang="en-US" sz="3200" dirty="0" smtClean="0">
                <a:solidFill>
                  <a:schemeClr val="bg1"/>
                </a:solidFill>
              </a:rPr>
              <a:t>share gospel, edify and love one another </a:t>
            </a:r>
            <a:endParaRPr lang="en-US" sz="3200" dirty="0">
              <a:solidFill>
                <a:schemeClr val="bg1"/>
              </a:solidFill>
            </a:endParaRPr>
          </a:p>
        </p:txBody>
      </p:sp>
      <p:cxnSp>
        <p:nvCxnSpPr>
          <p:cNvPr id="5" name="Straight Arrow Connector 4"/>
          <p:cNvCxnSpPr/>
          <p:nvPr/>
        </p:nvCxnSpPr>
        <p:spPr>
          <a:xfrm>
            <a:off x="2576945" y="789709"/>
            <a:ext cx="477982" cy="0"/>
          </a:xfrm>
          <a:prstGeom prst="straightConnector1">
            <a:avLst/>
          </a:prstGeom>
          <a:ln w="444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410690" y="1759527"/>
            <a:ext cx="644237" cy="0"/>
          </a:xfrm>
          <a:prstGeom prst="straightConnector1">
            <a:avLst/>
          </a:prstGeom>
          <a:ln w="444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576945" y="519546"/>
            <a:ext cx="0" cy="280554"/>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2410690" y="1478973"/>
            <a:ext cx="0" cy="280554"/>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1399309" y="2500746"/>
            <a:ext cx="477982" cy="280554"/>
            <a:chOff x="3654136" y="2500746"/>
            <a:chExt cx="477982" cy="280554"/>
          </a:xfrm>
        </p:grpSpPr>
        <p:cxnSp>
          <p:nvCxnSpPr>
            <p:cNvPr id="7" name="Straight Arrow Connector 6"/>
            <p:cNvCxnSpPr/>
            <p:nvPr/>
          </p:nvCxnSpPr>
          <p:spPr>
            <a:xfrm>
              <a:off x="3654136" y="2770909"/>
              <a:ext cx="477982" cy="0"/>
            </a:xfrm>
            <a:prstGeom prst="straightConnector1">
              <a:avLst/>
            </a:prstGeom>
            <a:ln w="444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664527" y="2500746"/>
              <a:ext cx="0" cy="280554"/>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1801091" y="2951018"/>
            <a:ext cx="477982" cy="344429"/>
            <a:chOff x="3654136" y="2436871"/>
            <a:chExt cx="477982" cy="344429"/>
          </a:xfrm>
        </p:grpSpPr>
        <p:cxnSp>
          <p:nvCxnSpPr>
            <p:cNvPr id="16" name="Straight Arrow Connector 15"/>
            <p:cNvCxnSpPr/>
            <p:nvPr/>
          </p:nvCxnSpPr>
          <p:spPr>
            <a:xfrm>
              <a:off x="3654136" y="2770909"/>
              <a:ext cx="477982" cy="0"/>
            </a:xfrm>
            <a:prstGeom prst="straightConnector1">
              <a:avLst/>
            </a:prstGeom>
            <a:ln w="444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3664527" y="2436871"/>
              <a:ext cx="360218" cy="344429"/>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47925596"/>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35090" b="8998"/>
          <a:stretch/>
        </p:blipFill>
        <p:spPr>
          <a:xfrm>
            <a:off x="0" y="0"/>
            <a:ext cx="9144000" cy="6858000"/>
          </a:xfrm>
          <a:prstGeom prst="rect">
            <a:avLst/>
          </a:prstGeom>
        </p:spPr>
      </p:pic>
      <p:sp>
        <p:nvSpPr>
          <p:cNvPr id="6" name="TextBox 5"/>
          <p:cNvSpPr txBox="1"/>
          <p:nvPr/>
        </p:nvSpPr>
        <p:spPr>
          <a:xfrm>
            <a:off x="0" y="0"/>
            <a:ext cx="9144000" cy="3046988"/>
          </a:xfrm>
          <a:prstGeom prst="rect">
            <a:avLst/>
          </a:prstGeom>
          <a:solidFill>
            <a:schemeClr val="accent1">
              <a:lumMod val="50000"/>
            </a:schemeClr>
          </a:solidFill>
        </p:spPr>
        <p:txBody>
          <a:bodyPr wrap="square" rtlCol="0">
            <a:spAutoFit/>
          </a:bodyPr>
          <a:lstStyle/>
          <a:p>
            <a:r>
              <a:rPr lang="en-US" sz="3200" dirty="0" smtClean="0">
                <a:solidFill>
                  <a:srgbClr val="FFFF00"/>
                </a:solidFill>
              </a:rPr>
              <a:t>Jesus was fruitful through…</a:t>
            </a:r>
          </a:p>
          <a:p>
            <a:r>
              <a:rPr lang="en-US" sz="3200" dirty="0" smtClean="0">
                <a:solidFill>
                  <a:schemeClr val="bg1"/>
                </a:solidFill>
              </a:rPr>
              <a:t>Perfect love for God the Father</a:t>
            </a:r>
          </a:p>
          <a:p>
            <a:r>
              <a:rPr lang="en-US" sz="3200" dirty="0" smtClean="0">
                <a:solidFill>
                  <a:schemeClr val="bg1"/>
                </a:solidFill>
              </a:rPr>
              <a:t>	Perfect obedience to God the Father</a:t>
            </a:r>
          </a:p>
          <a:p>
            <a:r>
              <a:rPr lang="en-US" sz="3200" dirty="0" smtClean="0">
                <a:solidFill>
                  <a:schemeClr val="bg1"/>
                </a:solidFill>
              </a:rPr>
              <a:t>		Loving others sacrificially</a:t>
            </a:r>
          </a:p>
          <a:p>
            <a:r>
              <a:rPr lang="en-US" sz="3200" dirty="0">
                <a:solidFill>
                  <a:schemeClr val="bg1"/>
                </a:solidFill>
              </a:rPr>
              <a:t>	</a:t>
            </a:r>
            <a:r>
              <a:rPr lang="en-US" sz="3200" dirty="0" smtClean="0">
                <a:solidFill>
                  <a:schemeClr val="bg1"/>
                </a:solidFill>
              </a:rPr>
              <a:t>	Living sacrificially for gospel mission</a:t>
            </a:r>
          </a:p>
          <a:p>
            <a:r>
              <a:rPr lang="en-US" sz="3200" dirty="0">
                <a:solidFill>
                  <a:schemeClr val="bg1"/>
                </a:solidFill>
              </a:rPr>
              <a:t>	</a:t>
            </a:r>
            <a:r>
              <a:rPr lang="en-US" sz="3200" dirty="0" smtClean="0">
                <a:solidFill>
                  <a:schemeClr val="bg1"/>
                </a:solidFill>
              </a:rPr>
              <a:t>		Willing to die for others and mission</a:t>
            </a:r>
          </a:p>
        </p:txBody>
      </p:sp>
      <p:grpSp>
        <p:nvGrpSpPr>
          <p:cNvPr id="14" name="Group 13"/>
          <p:cNvGrpSpPr/>
          <p:nvPr/>
        </p:nvGrpSpPr>
        <p:grpSpPr>
          <a:xfrm>
            <a:off x="453736" y="1004165"/>
            <a:ext cx="477982" cy="280554"/>
            <a:chOff x="3654136" y="2500746"/>
            <a:chExt cx="477982" cy="280554"/>
          </a:xfrm>
        </p:grpSpPr>
        <p:cxnSp>
          <p:nvCxnSpPr>
            <p:cNvPr id="7" name="Straight Arrow Connector 6"/>
            <p:cNvCxnSpPr/>
            <p:nvPr/>
          </p:nvCxnSpPr>
          <p:spPr>
            <a:xfrm>
              <a:off x="3654136" y="2770909"/>
              <a:ext cx="477982" cy="0"/>
            </a:xfrm>
            <a:prstGeom prst="straightConnector1">
              <a:avLst/>
            </a:prstGeom>
            <a:ln w="444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664527" y="2500746"/>
              <a:ext cx="0" cy="280554"/>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1385454" y="1523494"/>
            <a:ext cx="477982" cy="280554"/>
            <a:chOff x="3654136" y="2500746"/>
            <a:chExt cx="477982" cy="280554"/>
          </a:xfrm>
        </p:grpSpPr>
        <p:cxnSp>
          <p:nvCxnSpPr>
            <p:cNvPr id="19" name="Straight Arrow Connector 18"/>
            <p:cNvCxnSpPr/>
            <p:nvPr/>
          </p:nvCxnSpPr>
          <p:spPr>
            <a:xfrm>
              <a:off x="3654136" y="2770909"/>
              <a:ext cx="477982" cy="0"/>
            </a:xfrm>
            <a:prstGeom prst="straightConnector1">
              <a:avLst/>
            </a:prstGeom>
            <a:ln w="444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3664527" y="2500746"/>
              <a:ext cx="0" cy="280554"/>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1385454" y="1804048"/>
            <a:ext cx="477982" cy="492809"/>
            <a:chOff x="3654136" y="2288491"/>
            <a:chExt cx="477982" cy="492809"/>
          </a:xfrm>
        </p:grpSpPr>
        <p:cxnSp>
          <p:nvCxnSpPr>
            <p:cNvPr id="22" name="Straight Arrow Connector 21"/>
            <p:cNvCxnSpPr/>
            <p:nvPr/>
          </p:nvCxnSpPr>
          <p:spPr>
            <a:xfrm>
              <a:off x="3654136" y="2770909"/>
              <a:ext cx="477982" cy="0"/>
            </a:xfrm>
            <a:prstGeom prst="straightConnector1">
              <a:avLst/>
            </a:prstGeom>
            <a:ln w="444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3664527" y="2288491"/>
              <a:ext cx="0" cy="492809"/>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2279072" y="2445037"/>
            <a:ext cx="477982" cy="280554"/>
            <a:chOff x="3654136" y="2500746"/>
            <a:chExt cx="477982" cy="280554"/>
          </a:xfrm>
        </p:grpSpPr>
        <p:cxnSp>
          <p:nvCxnSpPr>
            <p:cNvPr id="25" name="Straight Arrow Connector 24"/>
            <p:cNvCxnSpPr/>
            <p:nvPr/>
          </p:nvCxnSpPr>
          <p:spPr>
            <a:xfrm>
              <a:off x="3654136" y="2770909"/>
              <a:ext cx="477982" cy="0"/>
            </a:xfrm>
            <a:prstGeom prst="straightConnector1">
              <a:avLst/>
            </a:prstGeom>
            <a:ln w="444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3664527" y="2500746"/>
              <a:ext cx="0" cy="280554"/>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68069427"/>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1338" t="2" r="-2" b="21329"/>
          <a:stretch/>
        </p:blipFill>
        <p:spPr>
          <a:xfrm>
            <a:off x="0" y="1463040"/>
            <a:ext cx="9144000" cy="5394960"/>
          </a:xfrm>
          <a:prstGeom prst="rect">
            <a:avLst/>
          </a:prstGeom>
        </p:spPr>
      </p:pic>
      <p:sp>
        <p:nvSpPr>
          <p:cNvPr id="3" name="TextBox 2"/>
          <p:cNvSpPr txBox="1"/>
          <p:nvPr/>
        </p:nvSpPr>
        <p:spPr>
          <a:xfrm>
            <a:off x="0" y="6334780"/>
            <a:ext cx="9144000" cy="523220"/>
          </a:xfrm>
          <a:prstGeom prst="rect">
            <a:avLst/>
          </a:prstGeom>
          <a:solidFill>
            <a:schemeClr val="accent2">
              <a:lumMod val="40000"/>
              <a:lumOff val="60000"/>
            </a:schemeClr>
          </a:solidFill>
        </p:spPr>
        <p:txBody>
          <a:bodyPr wrap="square" rtlCol="0">
            <a:spAutoFit/>
          </a:bodyPr>
          <a:lstStyle/>
          <a:p>
            <a:pPr algn="ctr"/>
            <a:r>
              <a:rPr lang="en-US" sz="2800" dirty="0" smtClean="0"/>
              <a:t>grape vine image © 2012 Todd Bolen / BiblePlaces.com</a:t>
            </a:r>
            <a:endParaRPr lang="en-US" sz="2800" dirty="0"/>
          </a:p>
        </p:txBody>
      </p:sp>
      <p:sp>
        <p:nvSpPr>
          <p:cNvPr id="6" name="TextBox 5"/>
          <p:cNvSpPr txBox="1"/>
          <p:nvPr/>
        </p:nvSpPr>
        <p:spPr>
          <a:xfrm>
            <a:off x="0" y="0"/>
            <a:ext cx="9144000" cy="2062103"/>
          </a:xfrm>
          <a:prstGeom prst="rect">
            <a:avLst/>
          </a:prstGeom>
          <a:solidFill>
            <a:schemeClr val="accent1">
              <a:lumMod val="40000"/>
              <a:lumOff val="60000"/>
            </a:schemeClr>
          </a:solidFill>
        </p:spPr>
        <p:txBody>
          <a:bodyPr wrap="square" rtlCol="0">
            <a:spAutoFit/>
          </a:bodyPr>
          <a:lstStyle/>
          <a:p>
            <a:r>
              <a:rPr lang="en-US" sz="3200" dirty="0"/>
              <a:t>John 15.1-2 NET: </a:t>
            </a:r>
            <a:r>
              <a:rPr lang="en-US" sz="3200" dirty="0" smtClean="0"/>
              <a:t>“</a:t>
            </a:r>
            <a:r>
              <a:rPr lang="en-US" sz="3200" dirty="0"/>
              <a:t>I am the true vine and my Father is the gardener.  He takes away every branch that does not bear fruit in me. He prunes every branch that bears fruit so that it will bear more fruit.”</a:t>
            </a:r>
          </a:p>
        </p:txBody>
      </p:sp>
    </p:spTree>
    <p:extLst>
      <p:ext uri="{BB962C8B-B14F-4D97-AF65-F5344CB8AC3E}">
        <p14:creationId xmlns:p14="http://schemas.microsoft.com/office/powerpoint/2010/main" val="1066251804"/>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35090" b="8998"/>
          <a:stretch/>
        </p:blipFill>
        <p:spPr>
          <a:xfrm>
            <a:off x="0" y="0"/>
            <a:ext cx="9144000" cy="6858000"/>
          </a:xfrm>
          <a:prstGeom prst="rect">
            <a:avLst/>
          </a:prstGeom>
        </p:spPr>
      </p:pic>
      <p:sp>
        <p:nvSpPr>
          <p:cNvPr id="6" name="TextBox 5"/>
          <p:cNvSpPr txBox="1"/>
          <p:nvPr/>
        </p:nvSpPr>
        <p:spPr>
          <a:xfrm>
            <a:off x="0" y="0"/>
            <a:ext cx="9144000" cy="4031873"/>
          </a:xfrm>
          <a:prstGeom prst="rect">
            <a:avLst/>
          </a:prstGeom>
          <a:solidFill>
            <a:schemeClr val="accent1">
              <a:lumMod val="50000"/>
            </a:schemeClr>
          </a:solidFill>
        </p:spPr>
        <p:txBody>
          <a:bodyPr wrap="square" rtlCol="0">
            <a:spAutoFit/>
          </a:bodyPr>
          <a:lstStyle/>
          <a:p>
            <a:r>
              <a:rPr lang="en-US" sz="3200" dirty="0" smtClean="0">
                <a:solidFill>
                  <a:srgbClr val="FFFF00"/>
                </a:solidFill>
              </a:rPr>
              <a:t>Believe in Christ</a:t>
            </a:r>
            <a:r>
              <a:rPr lang="en-US" sz="3200" dirty="0" smtClean="0">
                <a:solidFill>
                  <a:schemeClr val="bg1"/>
                </a:solidFill>
              </a:rPr>
              <a:t>		</a:t>
            </a:r>
          </a:p>
          <a:p>
            <a:r>
              <a:rPr lang="en-US" sz="3200" dirty="0">
                <a:solidFill>
                  <a:schemeClr val="bg1"/>
                </a:solidFill>
              </a:rPr>
              <a:t>	</a:t>
            </a:r>
            <a:r>
              <a:rPr lang="en-US" sz="3200" dirty="0" smtClean="0">
                <a:solidFill>
                  <a:srgbClr val="FFFF00"/>
                </a:solidFill>
              </a:rPr>
              <a:t>Love</a:t>
            </a:r>
            <a:r>
              <a:rPr lang="en-US" sz="3200" dirty="0" smtClean="0">
                <a:solidFill>
                  <a:schemeClr val="bg1"/>
                </a:solidFill>
              </a:rPr>
              <a:t> </a:t>
            </a:r>
            <a:r>
              <a:rPr lang="en-US" sz="3200" dirty="0" smtClean="0">
                <a:solidFill>
                  <a:srgbClr val="FFFF00"/>
                </a:solidFill>
              </a:rPr>
              <a:t>Christ</a:t>
            </a:r>
            <a:r>
              <a:rPr lang="en-US" sz="3200" dirty="0" smtClean="0">
                <a:solidFill>
                  <a:schemeClr val="bg1"/>
                </a:solidFill>
              </a:rPr>
              <a:t>		</a:t>
            </a:r>
            <a:r>
              <a:rPr lang="en-US" sz="3200" dirty="0" smtClean="0">
                <a:solidFill>
                  <a:srgbClr val="FFFF00"/>
                </a:solidFill>
              </a:rPr>
              <a:t>Obey</a:t>
            </a:r>
            <a:r>
              <a:rPr lang="en-US" sz="3200" dirty="0" smtClean="0">
                <a:solidFill>
                  <a:schemeClr val="bg1"/>
                </a:solidFill>
              </a:rPr>
              <a:t> </a:t>
            </a:r>
            <a:r>
              <a:rPr lang="en-US" sz="3200" dirty="0" smtClean="0">
                <a:solidFill>
                  <a:srgbClr val="FFFF00"/>
                </a:solidFill>
              </a:rPr>
              <a:t>Christ</a:t>
            </a:r>
            <a:r>
              <a:rPr lang="en-US" sz="3200" dirty="0" smtClean="0">
                <a:solidFill>
                  <a:schemeClr val="bg1"/>
                </a:solidFill>
              </a:rPr>
              <a:t> = Fruit</a:t>
            </a:r>
          </a:p>
          <a:p>
            <a:r>
              <a:rPr lang="en-US" sz="3200" dirty="0">
                <a:solidFill>
                  <a:schemeClr val="bg1"/>
                </a:solidFill>
              </a:rPr>
              <a:t>	</a:t>
            </a:r>
            <a:r>
              <a:rPr lang="en-US" sz="3200" dirty="0" smtClean="0">
                <a:solidFill>
                  <a:schemeClr val="bg1"/>
                </a:solidFill>
              </a:rPr>
              <a:t>		</a:t>
            </a:r>
          </a:p>
          <a:p>
            <a:r>
              <a:rPr lang="en-US" sz="3200" dirty="0">
                <a:solidFill>
                  <a:schemeClr val="bg1"/>
                </a:solidFill>
              </a:rPr>
              <a:t>	</a:t>
            </a:r>
            <a:r>
              <a:rPr lang="en-US" sz="3200" dirty="0" smtClean="0">
                <a:solidFill>
                  <a:srgbClr val="FFFF00"/>
                </a:solidFill>
              </a:rPr>
              <a:t>Love one another as Christ loves us </a:t>
            </a:r>
            <a:r>
              <a:rPr lang="en-US" sz="3200" dirty="0" smtClean="0">
                <a:solidFill>
                  <a:schemeClr val="bg1"/>
                </a:solidFill>
              </a:rPr>
              <a:t>= Fruit</a:t>
            </a:r>
          </a:p>
          <a:p>
            <a:endParaRPr lang="en-US" sz="3200" dirty="0" smtClean="0">
              <a:solidFill>
                <a:schemeClr val="bg1"/>
              </a:solidFill>
            </a:endParaRPr>
          </a:p>
          <a:p>
            <a:r>
              <a:rPr lang="en-US" sz="3200" dirty="0">
                <a:solidFill>
                  <a:schemeClr val="bg1"/>
                </a:solidFill>
              </a:rPr>
              <a:t>	</a:t>
            </a:r>
            <a:r>
              <a:rPr lang="en-US" sz="3200" dirty="0" smtClean="0">
                <a:solidFill>
                  <a:srgbClr val="FFFF00"/>
                </a:solidFill>
              </a:rPr>
              <a:t>Pursue</a:t>
            </a:r>
            <a:r>
              <a:rPr lang="en-US" sz="3200" dirty="0" smtClean="0">
                <a:solidFill>
                  <a:schemeClr val="bg1"/>
                </a:solidFill>
              </a:rPr>
              <a:t> </a:t>
            </a:r>
            <a:r>
              <a:rPr lang="en-US" sz="3200" dirty="0" smtClean="0">
                <a:solidFill>
                  <a:srgbClr val="FFFF00"/>
                </a:solidFill>
              </a:rPr>
              <a:t>gospel mission </a:t>
            </a:r>
          </a:p>
          <a:p>
            <a:r>
              <a:rPr lang="en-US" sz="3200" dirty="0">
                <a:solidFill>
                  <a:schemeClr val="bg1"/>
                </a:solidFill>
              </a:rPr>
              <a:t>	</a:t>
            </a:r>
            <a:r>
              <a:rPr lang="en-US" sz="3200" dirty="0" smtClean="0">
                <a:solidFill>
                  <a:schemeClr val="bg1"/>
                </a:solidFill>
              </a:rPr>
              <a:t>	</a:t>
            </a:r>
            <a:r>
              <a:rPr lang="en-US" sz="3200" dirty="0" smtClean="0">
                <a:solidFill>
                  <a:srgbClr val="FFFF00"/>
                </a:solidFill>
              </a:rPr>
              <a:t>Pray in Christ’s name</a:t>
            </a:r>
          </a:p>
          <a:p>
            <a:r>
              <a:rPr lang="en-US" sz="3200" dirty="0">
                <a:solidFill>
                  <a:schemeClr val="bg1"/>
                </a:solidFill>
              </a:rPr>
              <a:t>	</a:t>
            </a:r>
            <a:r>
              <a:rPr lang="en-US" sz="3200" dirty="0" smtClean="0">
                <a:solidFill>
                  <a:schemeClr val="bg1"/>
                </a:solidFill>
              </a:rPr>
              <a:t>		</a:t>
            </a:r>
            <a:r>
              <a:rPr lang="en-US" sz="3200" dirty="0" smtClean="0">
                <a:solidFill>
                  <a:srgbClr val="FFFF00"/>
                </a:solidFill>
              </a:rPr>
              <a:t>Succeed in mission </a:t>
            </a:r>
            <a:r>
              <a:rPr lang="en-US" sz="3200" dirty="0" smtClean="0">
                <a:solidFill>
                  <a:schemeClr val="bg1"/>
                </a:solidFill>
              </a:rPr>
              <a:t>= Fruit</a:t>
            </a:r>
            <a:r>
              <a:rPr lang="en-US" sz="3200" dirty="0">
                <a:solidFill>
                  <a:schemeClr val="bg1"/>
                </a:solidFill>
              </a:rPr>
              <a:t>	</a:t>
            </a:r>
            <a:r>
              <a:rPr lang="en-US" sz="3200" dirty="0" smtClean="0">
                <a:solidFill>
                  <a:schemeClr val="bg1"/>
                </a:solidFill>
              </a:rPr>
              <a:t>	</a:t>
            </a:r>
          </a:p>
        </p:txBody>
      </p:sp>
      <p:grpSp>
        <p:nvGrpSpPr>
          <p:cNvPr id="14" name="Group 13"/>
          <p:cNvGrpSpPr/>
          <p:nvPr/>
        </p:nvGrpSpPr>
        <p:grpSpPr>
          <a:xfrm>
            <a:off x="391390" y="546965"/>
            <a:ext cx="477982" cy="280554"/>
            <a:chOff x="3654136" y="2500746"/>
            <a:chExt cx="477982" cy="280554"/>
          </a:xfrm>
        </p:grpSpPr>
        <p:cxnSp>
          <p:nvCxnSpPr>
            <p:cNvPr id="7" name="Straight Arrow Connector 6"/>
            <p:cNvCxnSpPr/>
            <p:nvPr/>
          </p:nvCxnSpPr>
          <p:spPr>
            <a:xfrm>
              <a:off x="3654136" y="2770909"/>
              <a:ext cx="477982" cy="0"/>
            </a:xfrm>
            <a:prstGeom prst="straightConnector1">
              <a:avLst/>
            </a:prstGeom>
            <a:ln w="444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664527" y="2500746"/>
              <a:ext cx="0" cy="280554"/>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391390" y="817128"/>
            <a:ext cx="477982" cy="967796"/>
            <a:chOff x="3654136" y="1813504"/>
            <a:chExt cx="477982" cy="967796"/>
          </a:xfrm>
        </p:grpSpPr>
        <p:cxnSp>
          <p:nvCxnSpPr>
            <p:cNvPr id="17" name="Straight Arrow Connector 16"/>
            <p:cNvCxnSpPr/>
            <p:nvPr/>
          </p:nvCxnSpPr>
          <p:spPr>
            <a:xfrm>
              <a:off x="3654136" y="2770909"/>
              <a:ext cx="477982" cy="0"/>
            </a:xfrm>
            <a:prstGeom prst="straightConnector1">
              <a:avLst/>
            </a:prstGeom>
            <a:ln w="444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3664527" y="1813504"/>
              <a:ext cx="0" cy="967796"/>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a:off x="391390" y="1746294"/>
            <a:ext cx="477982" cy="967796"/>
            <a:chOff x="3654136" y="1813504"/>
            <a:chExt cx="477982" cy="967796"/>
          </a:xfrm>
        </p:grpSpPr>
        <p:cxnSp>
          <p:nvCxnSpPr>
            <p:cNvPr id="29" name="Straight Arrow Connector 28"/>
            <p:cNvCxnSpPr/>
            <p:nvPr/>
          </p:nvCxnSpPr>
          <p:spPr>
            <a:xfrm>
              <a:off x="3654136" y="2770909"/>
              <a:ext cx="477982" cy="0"/>
            </a:xfrm>
            <a:prstGeom prst="straightConnector1">
              <a:avLst/>
            </a:prstGeom>
            <a:ln w="444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3664527" y="1813504"/>
              <a:ext cx="0" cy="967796"/>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1291936" y="2943802"/>
            <a:ext cx="477982" cy="280554"/>
            <a:chOff x="3654136" y="2500746"/>
            <a:chExt cx="477982" cy="280554"/>
          </a:xfrm>
        </p:grpSpPr>
        <p:cxnSp>
          <p:nvCxnSpPr>
            <p:cNvPr id="32" name="Straight Arrow Connector 31"/>
            <p:cNvCxnSpPr/>
            <p:nvPr/>
          </p:nvCxnSpPr>
          <p:spPr>
            <a:xfrm>
              <a:off x="3654136" y="2770909"/>
              <a:ext cx="477982" cy="0"/>
            </a:xfrm>
            <a:prstGeom prst="straightConnector1">
              <a:avLst/>
            </a:prstGeom>
            <a:ln w="444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3664527" y="2500746"/>
              <a:ext cx="0" cy="280554"/>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2227117" y="3429000"/>
            <a:ext cx="477982" cy="280554"/>
            <a:chOff x="3654136" y="2500746"/>
            <a:chExt cx="477982" cy="280554"/>
          </a:xfrm>
        </p:grpSpPr>
        <p:cxnSp>
          <p:nvCxnSpPr>
            <p:cNvPr id="35" name="Straight Arrow Connector 34"/>
            <p:cNvCxnSpPr/>
            <p:nvPr/>
          </p:nvCxnSpPr>
          <p:spPr>
            <a:xfrm>
              <a:off x="3654136" y="2770909"/>
              <a:ext cx="477982" cy="0"/>
            </a:xfrm>
            <a:prstGeom prst="straightConnector1">
              <a:avLst/>
            </a:prstGeom>
            <a:ln w="444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3664527" y="2500746"/>
              <a:ext cx="0" cy="280554"/>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0" name="Straight Arrow Connector 19"/>
          <p:cNvCxnSpPr/>
          <p:nvPr/>
        </p:nvCxnSpPr>
        <p:spPr>
          <a:xfrm>
            <a:off x="3104447" y="806737"/>
            <a:ext cx="477982" cy="0"/>
          </a:xfrm>
          <a:prstGeom prst="straightConnector1">
            <a:avLst/>
          </a:prstGeom>
          <a:ln w="444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7372542"/>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0" y="0"/>
            <a:ext cx="9144000" cy="1200329"/>
          </a:xfrm>
          <a:prstGeom prst="rect">
            <a:avLst/>
          </a:prstGeom>
          <a:noFill/>
        </p:spPr>
        <p:txBody>
          <a:bodyPr wrap="square" rtlCol="0">
            <a:spAutoFit/>
          </a:bodyPr>
          <a:lstStyle/>
          <a:p>
            <a:pPr algn="just">
              <a:tabLst>
                <a:tab pos="10058400" algn="r"/>
              </a:tabLst>
            </a:pPr>
            <a:r>
              <a:rPr lang="en-US" sz="3600" b="1" dirty="0" smtClean="0"/>
              <a:t>John 15.1-17	</a:t>
            </a:r>
            <a:r>
              <a:rPr lang="en-US" sz="3600" i="1" dirty="0" smtClean="0"/>
              <a:t>Vineyards near Shiloh in the </a:t>
            </a:r>
          </a:p>
          <a:p>
            <a:pPr algn="r"/>
            <a:r>
              <a:rPr lang="en-US" sz="3600" i="1" dirty="0" smtClean="0"/>
              <a:t>hill country of Ephraim in Israel</a:t>
            </a:r>
          </a:p>
        </p:txBody>
      </p:sp>
    </p:spTree>
    <p:extLst>
      <p:ext uri="{BB962C8B-B14F-4D97-AF65-F5344CB8AC3E}">
        <p14:creationId xmlns:p14="http://schemas.microsoft.com/office/powerpoint/2010/main" val="1656293558"/>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8635449"/>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1338" t="2" r="-2" b="21329"/>
          <a:stretch/>
        </p:blipFill>
        <p:spPr>
          <a:xfrm>
            <a:off x="0" y="1463040"/>
            <a:ext cx="9144000" cy="5394960"/>
          </a:xfrm>
          <a:prstGeom prst="rect">
            <a:avLst/>
          </a:prstGeom>
        </p:spPr>
      </p:pic>
      <p:sp>
        <p:nvSpPr>
          <p:cNvPr id="6" name="TextBox 5"/>
          <p:cNvSpPr txBox="1"/>
          <p:nvPr/>
        </p:nvSpPr>
        <p:spPr>
          <a:xfrm>
            <a:off x="0" y="0"/>
            <a:ext cx="9144000" cy="2062103"/>
          </a:xfrm>
          <a:prstGeom prst="rect">
            <a:avLst/>
          </a:prstGeom>
          <a:solidFill>
            <a:schemeClr val="accent1">
              <a:lumMod val="50000"/>
            </a:schemeClr>
          </a:solidFill>
        </p:spPr>
        <p:txBody>
          <a:bodyPr wrap="square" rtlCol="0">
            <a:spAutoFit/>
          </a:bodyPr>
          <a:lstStyle/>
          <a:p>
            <a:r>
              <a:rPr lang="en-US" sz="3200" dirty="0">
                <a:solidFill>
                  <a:schemeClr val="bg1"/>
                </a:solidFill>
              </a:rPr>
              <a:t>John 15.1-2 NET: </a:t>
            </a:r>
            <a:r>
              <a:rPr lang="en-US" sz="3200" dirty="0" smtClean="0">
                <a:solidFill>
                  <a:schemeClr val="bg1"/>
                </a:solidFill>
              </a:rPr>
              <a:t>“</a:t>
            </a:r>
            <a:r>
              <a:rPr lang="en-US" sz="3200" dirty="0">
                <a:solidFill>
                  <a:schemeClr val="bg1"/>
                </a:solidFill>
              </a:rPr>
              <a:t>I am the true vine and my Father is the gardener.  He takes away </a:t>
            </a:r>
            <a:r>
              <a:rPr lang="en-US" sz="3200" dirty="0" smtClean="0">
                <a:solidFill>
                  <a:schemeClr val="bg1"/>
                </a:solidFill>
              </a:rPr>
              <a:t>[</a:t>
            </a:r>
            <a:r>
              <a:rPr lang="el-GR" sz="3200" dirty="0">
                <a:solidFill>
                  <a:srgbClr val="FFFF00"/>
                </a:solidFill>
                <a:latin typeface="Times New Roman" panose="02020603050405020304" pitchFamily="18" charset="0"/>
                <a:cs typeface="Times New Roman" panose="02020603050405020304" pitchFamily="18" charset="0"/>
              </a:rPr>
              <a:t>αἴρει</a:t>
            </a:r>
            <a:r>
              <a:rPr lang="en-US" sz="3200" dirty="0" smtClean="0">
                <a:solidFill>
                  <a:schemeClr val="bg1"/>
                </a:solidFill>
              </a:rPr>
              <a:t>] every </a:t>
            </a:r>
            <a:r>
              <a:rPr lang="en-US" sz="3200" dirty="0">
                <a:solidFill>
                  <a:schemeClr val="bg1"/>
                </a:solidFill>
              </a:rPr>
              <a:t>branch that does not bear fruit in me. He prunes </a:t>
            </a:r>
            <a:r>
              <a:rPr lang="en-US" sz="3200" dirty="0" smtClean="0">
                <a:solidFill>
                  <a:schemeClr val="bg1"/>
                </a:solidFill>
              </a:rPr>
              <a:t>[</a:t>
            </a:r>
            <a:r>
              <a:rPr lang="el-GR" sz="3200" dirty="0">
                <a:solidFill>
                  <a:srgbClr val="FFFF00"/>
                </a:solidFill>
                <a:latin typeface="Times New Roman" panose="02020603050405020304" pitchFamily="18" charset="0"/>
                <a:cs typeface="Times New Roman" panose="02020603050405020304" pitchFamily="18" charset="0"/>
              </a:rPr>
              <a:t>καθαίρει</a:t>
            </a:r>
            <a:r>
              <a:rPr lang="en-US" sz="3200" dirty="0" smtClean="0">
                <a:solidFill>
                  <a:schemeClr val="bg1"/>
                </a:solidFill>
              </a:rPr>
              <a:t>] every </a:t>
            </a:r>
            <a:r>
              <a:rPr lang="en-US" sz="3200" dirty="0">
                <a:solidFill>
                  <a:schemeClr val="bg1"/>
                </a:solidFill>
              </a:rPr>
              <a:t>branch that bears fruit so that it will bear more fruit</a:t>
            </a:r>
            <a:r>
              <a:rPr lang="en-US" sz="3200" dirty="0" smtClean="0">
                <a:solidFill>
                  <a:schemeClr val="bg1"/>
                </a:solidFill>
              </a:rPr>
              <a:t>.”</a:t>
            </a:r>
          </a:p>
        </p:txBody>
      </p:sp>
    </p:spTree>
    <p:extLst>
      <p:ext uri="{BB962C8B-B14F-4D97-AF65-F5344CB8AC3E}">
        <p14:creationId xmlns:p14="http://schemas.microsoft.com/office/powerpoint/2010/main" val="3229661336"/>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9144000" cy="6858000"/>
          </a:xfrm>
          <a:prstGeom prst="rect">
            <a:avLst/>
          </a:prstGeom>
        </p:spPr>
      </p:pic>
      <p:sp>
        <p:nvSpPr>
          <p:cNvPr id="3" name="TextBox 2"/>
          <p:cNvSpPr txBox="1"/>
          <p:nvPr/>
        </p:nvSpPr>
        <p:spPr>
          <a:xfrm>
            <a:off x="0" y="5903893"/>
            <a:ext cx="9144000" cy="954107"/>
          </a:xfrm>
          <a:prstGeom prst="rect">
            <a:avLst/>
          </a:prstGeom>
          <a:solidFill>
            <a:schemeClr val="bg2">
              <a:lumMod val="75000"/>
            </a:schemeClr>
          </a:solidFill>
        </p:spPr>
        <p:txBody>
          <a:bodyPr wrap="square" rtlCol="0">
            <a:spAutoFit/>
          </a:bodyPr>
          <a:lstStyle/>
          <a:p>
            <a:pPr algn="ctr"/>
            <a:r>
              <a:rPr lang="en-US" sz="2800" dirty="0" smtClean="0"/>
              <a:t>grape vines image from Eric Matson Collection </a:t>
            </a:r>
          </a:p>
          <a:p>
            <a:pPr algn="ctr"/>
            <a:r>
              <a:rPr lang="en-US" sz="2800" dirty="0" smtClean="0"/>
              <a:t>© 2009 Todd Bolen / LifeintheHolyLand.com</a:t>
            </a:r>
            <a:endParaRPr lang="en-US" sz="2800" dirty="0"/>
          </a:p>
        </p:txBody>
      </p:sp>
      <p:sp>
        <p:nvSpPr>
          <p:cNvPr id="6" name="TextBox 5"/>
          <p:cNvSpPr txBox="1"/>
          <p:nvPr/>
        </p:nvSpPr>
        <p:spPr>
          <a:xfrm>
            <a:off x="0" y="0"/>
            <a:ext cx="9144000" cy="2062103"/>
          </a:xfrm>
          <a:prstGeom prst="rect">
            <a:avLst/>
          </a:prstGeom>
          <a:solidFill>
            <a:schemeClr val="accent1">
              <a:lumMod val="50000"/>
            </a:schemeClr>
          </a:solidFill>
        </p:spPr>
        <p:txBody>
          <a:bodyPr wrap="square" rtlCol="0">
            <a:spAutoFit/>
          </a:bodyPr>
          <a:lstStyle/>
          <a:p>
            <a:r>
              <a:rPr lang="en-US" sz="3200" dirty="0">
                <a:solidFill>
                  <a:schemeClr val="bg1"/>
                </a:solidFill>
              </a:rPr>
              <a:t>John 15.1-2 NET: </a:t>
            </a:r>
            <a:r>
              <a:rPr lang="en-US" sz="3200" dirty="0" smtClean="0">
                <a:solidFill>
                  <a:schemeClr val="bg1"/>
                </a:solidFill>
              </a:rPr>
              <a:t>“</a:t>
            </a:r>
            <a:r>
              <a:rPr lang="en-US" sz="3200" dirty="0">
                <a:solidFill>
                  <a:schemeClr val="bg1"/>
                </a:solidFill>
              </a:rPr>
              <a:t>I am the true vine and my Father is the gardener.  </a:t>
            </a:r>
            <a:r>
              <a:rPr lang="en-US" sz="3200" u="sng" dirty="0">
                <a:solidFill>
                  <a:srgbClr val="FFFF00"/>
                </a:solidFill>
              </a:rPr>
              <a:t>He takes away every branch that does not bear fruit in me</a:t>
            </a:r>
            <a:r>
              <a:rPr lang="en-US" sz="3200" dirty="0">
                <a:solidFill>
                  <a:srgbClr val="FFFF00"/>
                </a:solidFill>
              </a:rPr>
              <a:t>. </a:t>
            </a:r>
            <a:r>
              <a:rPr lang="en-US" sz="3200" dirty="0">
                <a:solidFill>
                  <a:schemeClr val="bg1"/>
                </a:solidFill>
              </a:rPr>
              <a:t>He prunes every branch that bears fruit so that it will bear more fruit.”</a:t>
            </a:r>
          </a:p>
        </p:txBody>
      </p:sp>
    </p:spTree>
    <p:extLst>
      <p:ext uri="{BB962C8B-B14F-4D97-AF65-F5344CB8AC3E}">
        <p14:creationId xmlns:p14="http://schemas.microsoft.com/office/powerpoint/2010/main" val="2594883183"/>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6340" t="17563" r="17658" b="18435"/>
          <a:stretch/>
        </p:blipFill>
        <p:spPr>
          <a:xfrm>
            <a:off x="0" y="-7033"/>
            <a:ext cx="5148775" cy="6865033"/>
          </a:xfrm>
          <a:prstGeom prst="rect">
            <a:avLst/>
          </a:prstGeom>
        </p:spPr>
      </p:pic>
      <p:sp>
        <p:nvSpPr>
          <p:cNvPr id="6" name="TextBox 5"/>
          <p:cNvSpPr txBox="1"/>
          <p:nvPr/>
        </p:nvSpPr>
        <p:spPr>
          <a:xfrm>
            <a:off x="5148774" y="0"/>
            <a:ext cx="3995225" cy="6986528"/>
          </a:xfrm>
          <a:prstGeom prst="rect">
            <a:avLst/>
          </a:prstGeom>
          <a:solidFill>
            <a:schemeClr val="accent1">
              <a:lumMod val="50000"/>
            </a:schemeClr>
          </a:solidFill>
        </p:spPr>
        <p:txBody>
          <a:bodyPr wrap="square" rtlCol="0">
            <a:spAutoFit/>
          </a:bodyPr>
          <a:lstStyle/>
          <a:p>
            <a:r>
              <a:rPr lang="en-US" sz="3200" dirty="0">
                <a:solidFill>
                  <a:schemeClr val="bg1"/>
                </a:solidFill>
              </a:rPr>
              <a:t>John 15.1-2 NET: </a:t>
            </a:r>
            <a:r>
              <a:rPr lang="en-US" sz="3200" dirty="0" smtClean="0">
                <a:solidFill>
                  <a:schemeClr val="bg1"/>
                </a:solidFill>
              </a:rPr>
              <a:t>“</a:t>
            </a:r>
            <a:r>
              <a:rPr lang="en-US" sz="3200" dirty="0">
                <a:solidFill>
                  <a:schemeClr val="bg1"/>
                </a:solidFill>
              </a:rPr>
              <a:t>I am the true vine and my Father is the gardener.  He takes away every branch that does not bear fruit in me. </a:t>
            </a:r>
            <a:r>
              <a:rPr lang="en-US" sz="3200" u="sng" dirty="0">
                <a:solidFill>
                  <a:srgbClr val="FFFF00"/>
                </a:solidFill>
              </a:rPr>
              <a:t>He prunes every branch that bears fruit so that it will bear more fruit</a:t>
            </a:r>
            <a:r>
              <a:rPr lang="en-US" sz="3200" dirty="0" smtClean="0">
                <a:solidFill>
                  <a:schemeClr val="bg1"/>
                </a:solidFill>
              </a:rPr>
              <a:t>.”</a:t>
            </a:r>
          </a:p>
          <a:p>
            <a:endParaRPr lang="en-US" sz="3200" dirty="0">
              <a:solidFill>
                <a:schemeClr val="bg1"/>
              </a:solidFill>
            </a:endParaRPr>
          </a:p>
          <a:p>
            <a:endParaRPr lang="en-US" sz="3200" dirty="0" smtClean="0">
              <a:solidFill>
                <a:schemeClr val="bg1"/>
              </a:solidFill>
            </a:endParaRPr>
          </a:p>
          <a:p>
            <a:endParaRPr lang="en-US" sz="3200" dirty="0">
              <a:solidFill>
                <a:schemeClr val="bg1"/>
              </a:solidFill>
            </a:endParaRPr>
          </a:p>
          <a:p>
            <a:endParaRPr lang="en-US" sz="3200" b="1" i="1" dirty="0" smtClean="0">
              <a:solidFill>
                <a:srgbClr val="FFC000"/>
              </a:solidFill>
            </a:endParaRPr>
          </a:p>
          <a:p>
            <a:endParaRPr lang="en-US" sz="3200" b="1" i="1" dirty="0" smtClean="0">
              <a:solidFill>
                <a:srgbClr val="FFC000"/>
              </a:solidFill>
            </a:endParaRPr>
          </a:p>
        </p:txBody>
      </p:sp>
    </p:spTree>
    <p:extLst>
      <p:ext uri="{BB962C8B-B14F-4D97-AF65-F5344CB8AC3E}">
        <p14:creationId xmlns:p14="http://schemas.microsoft.com/office/powerpoint/2010/main" val="3311677206"/>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6986528"/>
          </a:xfrm>
          <a:prstGeom prst="rect">
            <a:avLst/>
          </a:prstGeom>
          <a:solidFill>
            <a:schemeClr val="accent1">
              <a:lumMod val="50000"/>
            </a:schemeClr>
          </a:solidFill>
        </p:spPr>
        <p:txBody>
          <a:bodyPr wrap="square" rtlCol="0">
            <a:spAutoFit/>
          </a:bodyPr>
          <a:lstStyle/>
          <a:p>
            <a:pPr>
              <a:tabLst>
                <a:tab pos="10058400" algn="r"/>
              </a:tabLst>
            </a:pPr>
            <a:r>
              <a:rPr lang="en-US" sz="3200" dirty="0">
                <a:solidFill>
                  <a:schemeClr val="bg1"/>
                </a:solidFill>
              </a:rPr>
              <a:t>John 15.3-6: </a:t>
            </a:r>
            <a:r>
              <a:rPr lang="en-US" sz="3200" dirty="0" smtClean="0">
                <a:solidFill>
                  <a:schemeClr val="bg1"/>
                </a:solidFill>
              </a:rPr>
              <a:t>“You are </a:t>
            </a:r>
            <a:r>
              <a:rPr lang="en-US" sz="3200" dirty="0">
                <a:solidFill>
                  <a:schemeClr val="bg1"/>
                </a:solidFill>
              </a:rPr>
              <a:t>clean already because of the word that I have spoken to you.  Remain in me, and I will remain in you. Just as the branch cannot bear fruit by itself, unless it remains in the vine, so neither can you unless you remain in me.  I am the vine; you are the branches. The one who remains in me– and I in him– bears much fruit, because apart from me you can accomplish nothing.  If anyone does not remain in me, he is thrown out like a branch, and dries up; and such branches are gathered up and thrown into the fire, and are burned up</a:t>
            </a:r>
            <a:r>
              <a:rPr lang="en-US" sz="3200" dirty="0" smtClean="0">
                <a:solidFill>
                  <a:schemeClr val="bg1"/>
                </a:solidFill>
              </a:rPr>
              <a:t>.”</a:t>
            </a:r>
          </a:p>
          <a:p>
            <a:pPr>
              <a:tabLst>
                <a:tab pos="10058400" algn="r"/>
              </a:tabLst>
            </a:pPr>
            <a:endParaRPr lang="en-US" sz="3200" dirty="0">
              <a:solidFill>
                <a:schemeClr val="bg1"/>
              </a:solidFill>
            </a:endParaRPr>
          </a:p>
          <a:p>
            <a:pPr>
              <a:tabLst>
                <a:tab pos="10058400" algn="r"/>
              </a:tabLst>
            </a:pPr>
            <a:endParaRPr lang="en-US" sz="3200" dirty="0" smtClean="0">
              <a:solidFill>
                <a:schemeClr val="bg1"/>
              </a:solidFill>
            </a:endParaRPr>
          </a:p>
          <a:p>
            <a:pPr>
              <a:tabLst>
                <a:tab pos="10058400" algn="r"/>
              </a:tabLst>
            </a:pPr>
            <a:endParaRPr lang="en-US" sz="3200" i="1" dirty="0" smtClean="0">
              <a:solidFill>
                <a:schemeClr val="bg1"/>
              </a:solidFill>
            </a:endParaRPr>
          </a:p>
        </p:txBody>
      </p:sp>
    </p:spTree>
    <p:extLst>
      <p:ext uri="{BB962C8B-B14F-4D97-AF65-F5344CB8AC3E}">
        <p14:creationId xmlns:p14="http://schemas.microsoft.com/office/powerpoint/2010/main" val="189317321"/>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2" b="18662"/>
          <a:stretch/>
        </p:blipFill>
        <p:spPr>
          <a:xfrm>
            <a:off x="0" y="1280160"/>
            <a:ext cx="9144000" cy="5577840"/>
          </a:xfrm>
          <a:prstGeom prst="rect">
            <a:avLst/>
          </a:prstGeom>
        </p:spPr>
      </p:pic>
      <p:sp>
        <p:nvSpPr>
          <p:cNvPr id="5" name="TextBox 4"/>
          <p:cNvSpPr txBox="1"/>
          <p:nvPr/>
        </p:nvSpPr>
        <p:spPr>
          <a:xfrm>
            <a:off x="0" y="0"/>
            <a:ext cx="9144000" cy="2062103"/>
          </a:xfrm>
          <a:prstGeom prst="rect">
            <a:avLst/>
          </a:prstGeom>
          <a:solidFill>
            <a:schemeClr val="accent1">
              <a:lumMod val="50000"/>
            </a:schemeClr>
          </a:solidFill>
        </p:spPr>
        <p:txBody>
          <a:bodyPr wrap="square" rtlCol="0">
            <a:spAutoFit/>
          </a:bodyPr>
          <a:lstStyle/>
          <a:p>
            <a:r>
              <a:rPr lang="en-US" sz="3200" dirty="0" smtClean="0">
                <a:solidFill>
                  <a:schemeClr val="bg1"/>
                </a:solidFill>
              </a:rPr>
              <a:t>John 15.2b-3:  “He </a:t>
            </a:r>
            <a:r>
              <a:rPr lang="en-US" sz="3200" dirty="0">
                <a:solidFill>
                  <a:schemeClr val="bg1"/>
                </a:solidFill>
              </a:rPr>
              <a:t>prunes </a:t>
            </a:r>
            <a:r>
              <a:rPr lang="en-US" sz="3200" dirty="0" smtClean="0">
                <a:solidFill>
                  <a:schemeClr val="bg1"/>
                </a:solidFill>
              </a:rPr>
              <a:t>[</a:t>
            </a:r>
            <a:r>
              <a:rPr lang="el-GR" sz="3200" dirty="0" smtClean="0">
                <a:solidFill>
                  <a:srgbClr val="FFFF00"/>
                </a:solidFill>
                <a:latin typeface="Times New Roman" panose="02020603050405020304" pitchFamily="18" charset="0"/>
                <a:cs typeface="Times New Roman" panose="02020603050405020304" pitchFamily="18" charset="0"/>
              </a:rPr>
              <a:t>καθαίρει</a:t>
            </a:r>
            <a:r>
              <a:rPr lang="en-US" sz="3200" dirty="0" smtClean="0">
                <a:solidFill>
                  <a:schemeClr val="bg1"/>
                </a:solidFill>
              </a:rPr>
              <a:t>] every </a:t>
            </a:r>
            <a:r>
              <a:rPr lang="en-US" sz="3200" dirty="0">
                <a:solidFill>
                  <a:schemeClr val="bg1"/>
                </a:solidFill>
              </a:rPr>
              <a:t>branch that bears fruit so that it will bear more fruit</a:t>
            </a:r>
            <a:r>
              <a:rPr lang="en-US" sz="3200" dirty="0" smtClean="0">
                <a:solidFill>
                  <a:schemeClr val="bg1"/>
                </a:solidFill>
              </a:rPr>
              <a:t>.  You </a:t>
            </a:r>
            <a:r>
              <a:rPr lang="en-US" sz="3200" dirty="0">
                <a:solidFill>
                  <a:schemeClr val="bg1"/>
                </a:solidFill>
              </a:rPr>
              <a:t>are clean </a:t>
            </a:r>
            <a:r>
              <a:rPr lang="en-US" sz="3200" dirty="0" smtClean="0">
                <a:solidFill>
                  <a:schemeClr val="bg1"/>
                </a:solidFill>
              </a:rPr>
              <a:t>[</a:t>
            </a:r>
            <a:r>
              <a:rPr lang="el-GR" sz="3200" dirty="0">
                <a:solidFill>
                  <a:srgbClr val="FFFF00"/>
                </a:solidFill>
                <a:latin typeface="Times New Roman" panose="02020603050405020304" pitchFamily="18" charset="0"/>
                <a:cs typeface="Times New Roman" panose="02020603050405020304" pitchFamily="18" charset="0"/>
              </a:rPr>
              <a:t>καθαροί</a:t>
            </a:r>
            <a:r>
              <a:rPr lang="en-US" sz="3200" dirty="0" smtClean="0">
                <a:solidFill>
                  <a:schemeClr val="bg1"/>
                </a:solidFill>
              </a:rPr>
              <a:t>] already </a:t>
            </a:r>
            <a:r>
              <a:rPr lang="en-US" sz="3200" dirty="0">
                <a:solidFill>
                  <a:schemeClr val="bg1"/>
                </a:solidFill>
              </a:rPr>
              <a:t>because of the word that I have spoken to you</a:t>
            </a:r>
            <a:r>
              <a:rPr lang="en-US" sz="3200" dirty="0" smtClean="0">
                <a:solidFill>
                  <a:schemeClr val="bg1"/>
                </a:solidFill>
              </a:rPr>
              <a:t>.”</a:t>
            </a:r>
            <a:endParaRPr lang="en-US" sz="3200" dirty="0">
              <a:solidFill>
                <a:schemeClr val="bg1"/>
              </a:solidFill>
            </a:endParaRPr>
          </a:p>
        </p:txBody>
      </p:sp>
    </p:spTree>
    <p:extLst>
      <p:ext uri="{BB962C8B-B14F-4D97-AF65-F5344CB8AC3E}">
        <p14:creationId xmlns:p14="http://schemas.microsoft.com/office/powerpoint/2010/main" val="3067569735"/>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7109639"/>
          </a:xfrm>
          <a:prstGeom prst="rect">
            <a:avLst/>
          </a:prstGeom>
          <a:solidFill>
            <a:schemeClr val="accent1">
              <a:lumMod val="50000"/>
            </a:schemeClr>
          </a:solidFill>
        </p:spPr>
        <p:txBody>
          <a:bodyPr wrap="square" rtlCol="0">
            <a:spAutoFit/>
          </a:bodyPr>
          <a:lstStyle/>
          <a:p>
            <a:pPr>
              <a:tabLst>
                <a:tab pos="10058400" algn="r"/>
              </a:tabLst>
            </a:pPr>
            <a:r>
              <a:rPr lang="en-US" sz="3200" dirty="0">
                <a:solidFill>
                  <a:schemeClr val="bg1"/>
                </a:solidFill>
              </a:rPr>
              <a:t>John </a:t>
            </a:r>
            <a:r>
              <a:rPr lang="en-US" sz="3200" dirty="0" smtClean="0">
                <a:solidFill>
                  <a:schemeClr val="bg1"/>
                </a:solidFill>
              </a:rPr>
              <a:t>15.4-5: “</a:t>
            </a:r>
            <a:r>
              <a:rPr lang="en-US" sz="3200" u="sng" dirty="0" smtClean="0">
                <a:solidFill>
                  <a:srgbClr val="FFFF00"/>
                </a:solidFill>
              </a:rPr>
              <a:t>Remain</a:t>
            </a:r>
            <a:r>
              <a:rPr lang="en-US" sz="3200" dirty="0" smtClean="0">
                <a:solidFill>
                  <a:schemeClr val="bg1"/>
                </a:solidFill>
              </a:rPr>
              <a:t> </a:t>
            </a:r>
            <a:r>
              <a:rPr lang="en-US" sz="3200" dirty="0">
                <a:solidFill>
                  <a:schemeClr val="bg1"/>
                </a:solidFill>
              </a:rPr>
              <a:t>in me, and I </a:t>
            </a:r>
            <a:r>
              <a:rPr lang="en-US" sz="3200" u="sng" dirty="0">
                <a:solidFill>
                  <a:srgbClr val="FFFF00"/>
                </a:solidFill>
              </a:rPr>
              <a:t>will remain </a:t>
            </a:r>
            <a:r>
              <a:rPr lang="en-US" sz="3200" dirty="0">
                <a:solidFill>
                  <a:schemeClr val="bg1"/>
                </a:solidFill>
              </a:rPr>
              <a:t>in you. </a:t>
            </a:r>
            <a:r>
              <a:rPr lang="en-US" sz="3200" dirty="0" smtClean="0">
                <a:solidFill>
                  <a:schemeClr val="bg1"/>
                </a:solidFill>
              </a:rPr>
              <a:t> </a:t>
            </a:r>
          </a:p>
          <a:p>
            <a:r>
              <a:rPr lang="en-US" sz="3200" dirty="0" smtClean="0">
                <a:solidFill>
                  <a:schemeClr val="bg1"/>
                </a:solidFill>
              </a:rPr>
              <a:t>		</a:t>
            </a:r>
          </a:p>
          <a:p>
            <a:r>
              <a:rPr lang="en-US" sz="3200" dirty="0">
                <a:solidFill>
                  <a:schemeClr val="bg1"/>
                </a:solidFill>
              </a:rPr>
              <a:t>	</a:t>
            </a:r>
            <a:endParaRPr lang="en-US" sz="3200" dirty="0" smtClean="0">
              <a:solidFill>
                <a:schemeClr val="bg1"/>
              </a:solidFill>
            </a:endParaRPr>
          </a:p>
          <a:p>
            <a:r>
              <a:rPr lang="en-US" sz="3200" dirty="0">
                <a:solidFill>
                  <a:schemeClr val="bg1"/>
                </a:solidFill>
              </a:rPr>
              <a:t>	</a:t>
            </a:r>
            <a:r>
              <a:rPr lang="en-US" sz="3200" dirty="0" smtClean="0">
                <a:solidFill>
                  <a:srgbClr val="FFFF00"/>
                </a:solidFill>
              </a:rPr>
              <a:t>“</a:t>
            </a:r>
            <a:r>
              <a:rPr lang="en-US" sz="3200" dirty="0">
                <a:solidFill>
                  <a:srgbClr val="FFFF00"/>
                </a:solidFill>
              </a:rPr>
              <a:t>You </a:t>
            </a:r>
            <a:r>
              <a:rPr lang="en-US" sz="3200" u="sng" dirty="0">
                <a:solidFill>
                  <a:srgbClr val="FFFF00"/>
                </a:solidFill>
              </a:rPr>
              <a:t>must remain</a:t>
            </a:r>
            <a:r>
              <a:rPr lang="en-US" sz="3200" dirty="0">
                <a:solidFill>
                  <a:srgbClr val="FFFF00"/>
                </a:solidFill>
              </a:rPr>
              <a:t> in me, and I in you</a:t>
            </a:r>
            <a:r>
              <a:rPr lang="en-US" sz="3200" dirty="0" smtClean="0">
                <a:solidFill>
                  <a:srgbClr val="FFFF00"/>
                </a:solidFill>
              </a:rPr>
              <a:t>.” </a:t>
            </a:r>
          </a:p>
          <a:p>
            <a:pPr>
              <a:tabLst>
                <a:tab pos="10058400" algn="r"/>
              </a:tabLst>
            </a:pPr>
            <a:endParaRPr lang="en-US" sz="3200" dirty="0">
              <a:solidFill>
                <a:schemeClr val="bg1"/>
              </a:solidFill>
            </a:endParaRPr>
          </a:p>
          <a:p>
            <a:pPr>
              <a:tabLst>
                <a:tab pos="10058400" algn="r"/>
              </a:tabLst>
            </a:pPr>
            <a:r>
              <a:rPr lang="en-US" sz="3200" dirty="0" smtClean="0">
                <a:solidFill>
                  <a:schemeClr val="bg1"/>
                </a:solidFill>
              </a:rPr>
              <a:t>Just </a:t>
            </a:r>
            <a:r>
              <a:rPr lang="en-US" sz="3200" dirty="0">
                <a:solidFill>
                  <a:schemeClr val="bg1"/>
                </a:solidFill>
              </a:rPr>
              <a:t>as the branch cannot bear fruit by itself, unless it remains in the vine, so neither can you unless you remain in me.  I am the vine; you are the branches. The one who remains in me– and I in him– bears much fruit, because apart from me you can accomplish nothing</a:t>
            </a:r>
            <a:r>
              <a:rPr lang="en-US" sz="3200" dirty="0" smtClean="0">
                <a:solidFill>
                  <a:schemeClr val="bg1"/>
                </a:solidFill>
              </a:rPr>
              <a:t>.”</a:t>
            </a:r>
          </a:p>
          <a:p>
            <a:pPr>
              <a:tabLst>
                <a:tab pos="10058400" algn="r"/>
              </a:tabLst>
            </a:pPr>
            <a:endParaRPr lang="en-US" sz="3200" dirty="0" smtClean="0">
              <a:solidFill>
                <a:schemeClr val="bg1"/>
              </a:solidFill>
            </a:endParaRPr>
          </a:p>
          <a:p>
            <a:pPr>
              <a:tabLst>
                <a:tab pos="10058400" algn="r"/>
              </a:tabLst>
            </a:pPr>
            <a:endParaRPr lang="en-US" sz="3600" dirty="0">
              <a:solidFill>
                <a:schemeClr val="bg1"/>
              </a:solidFill>
            </a:endParaRPr>
          </a:p>
          <a:p>
            <a:pPr>
              <a:tabLst>
                <a:tab pos="10058400" algn="r"/>
              </a:tabLst>
            </a:pPr>
            <a:endParaRPr lang="en-US" sz="3600" dirty="0" smtClean="0">
              <a:solidFill>
                <a:schemeClr val="bg1"/>
              </a:solidFill>
            </a:endParaRPr>
          </a:p>
        </p:txBody>
      </p:sp>
      <p:cxnSp>
        <p:nvCxnSpPr>
          <p:cNvPr id="3" name="Straight Arrow Connector 2"/>
          <p:cNvCxnSpPr/>
          <p:nvPr/>
        </p:nvCxnSpPr>
        <p:spPr>
          <a:xfrm flipH="1">
            <a:off x="2743200" y="642025"/>
            <a:ext cx="224141" cy="901025"/>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6334125" y="638377"/>
            <a:ext cx="246435" cy="904673"/>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3772449"/>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23368" b="23235"/>
          <a:stretch/>
        </p:blipFill>
        <p:spPr>
          <a:xfrm>
            <a:off x="0" y="0"/>
            <a:ext cx="9144047" cy="6858000"/>
          </a:xfrm>
          <a:prstGeom prst="rect">
            <a:avLst/>
          </a:prstGeom>
        </p:spPr>
      </p:pic>
      <p:sp>
        <p:nvSpPr>
          <p:cNvPr id="6" name="TextBox 5"/>
          <p:cNvSpPr txBox="1"/>
          <p:nvPr/>
        </p:nvSpPr>
        <p:spPr>
          <a:xfrm>
            <a:off x="0" y="0"/>
            <a:ext cx="9144000" cy="2062103"/>
          </a:xfrm>
          <a:prstGeom prst="rect">
            <a:avLst/>
          </a:prstGeom>
          <a:solidFill>
            <a:schemeClr val="accent1">
              <a:lumMod val="40000"/>
              <a:lumOff val="60000"/>
            </a:schemeClr>
          </a:solidFill>
        </p:spPr>
        <p:txBody>
          <a:bodyPr wrap="square" rtlCol="0">
            <a:spAutoFit/>
          </a:bodyPr>
          <a:lstStyle/>
          <a:p>
            <a:r>
              <a:rPr lang="en-US" sz="3200" dirty="0"/>
              <a:t>John </a:t>
            </a:r>
            <a:r>
              <a:rPr lang="en-US" sz="3200" dirty="0" smtClean="0"/>
              <a:t>15.6: “</a:t>
            </a:r>
            <a:r>
              <a:rPr lang="en-US" sz="3200" dirty="0"/>
              <a:t>If anyone does not remain in me, he is thrown out like a branch, and dries up; and such branches are gathered up and thrown into the fire, and are burned up</a:t>
            </a:r>
            <a:r>
              <a:rPr lang="en-US" sz="3200" dirty="0" smtClean="0"/>
              <a:t>.”</a:t>
            </a:r>
            <a:endParaRPr lang="en-US" sz="3200" dirty="0"/>
          </a:p>
        </p:txBody>
      </p:sp>
    </p:spTree>
    <p:extLst>
      <p:ext uri="{BB962C8B-B14F-4D97-AF65-F5344CB8AC3E}">
        <p14:creationId xmlns:p14="http://schemas.microsoft.com/office/powerpoint/2010/main" val="1383535382"/>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526</TotalTime>
  <Words>985</Words>
  <Application>Microsoft Office PowerPoint</Application>
  <PresentationFormat>On-screen Show (4:3)</PresentationFormat>
  <Paragraphs>60</Paragraphs>
  <Slides>22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Groben</dc:creator>
  <cp:lastModifiedBy>William Groben</cp:lastModifiedBy>
  <cp:revision>22</cp:revision>
  <dcterms:created xsi:type="dcterms:W3CDTF">2015-01-23T15:33:46Z</dcterms:created>
  <dcterms:modified xsi:type="dcterms:W3CDTF">2015-01-28T16:37:24Z</dcterms:modified>
</cp:coreProperties>
</file>